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99" r:id="rId1"/>
    <p:sldMasterId id="2147483773" r:id="rId2"/>
    <p:sldMasterId id="2147483786" r:id="rId3"/>
    <p:sldMasterId id="2147483809" r:id="rId4"/>
    <p:sldMasterId id="2147483762" r:id="rId5"/>
    <p:sldMasterId id="2147483743" r:id="rId6"/>
    <p:sldMasterId id="2147483801" r:id="rId7"/>
    <p:sldMasterId id="2147483819" r:id="rId8"/>
    <p:sldMasterId id="2147483660" r:id="rId9"/>
  </p:sldMasterIdLst>
  <p:notesMasterIdLst>
    <p:notesMasterId r:id="rId29"/>
  </p:notesMasterIdLst>
  <p:sldIdLst>
    <p:sldId id="280" r:id="rId10"/>
    <p:sldId id="285" r:id="rId11"/>
    <p:sldId id="282" r:id="rId12"/>
    <p:sldId id="612" r:id="rId13"/>
    <p:sldId id="577" r:id="rId14"/>
    <p:sldId id="613" r:id="rId15"/>
    <p:sldId id="611" r:id="rId16"/>
    <p:sldId id="288" r:id="rId17"/>
    <p:sldId id="293" r:id="rId18"/>
    <p:sldId id="571" r:id="rId19"/>
    <p:sldId id="609" r:id="rId20"/>
    <p:sldId id="580" r:id="rId21"/>
    <p:sldId id="296" r:id="rId22"/>
    <p:sldId id="574" r:id="rId23"/>
    <p:sldId id="281" r:id="rId24"/>
    <p:sldId id="283" r:id="rId25"/>
    <p:sldId id="582" r:id="rId26"/>
    <p:sldId id="581" r:id="rId27"/>
    <p:sldId id="553" r:id="rId28"/>
  </p:sldIdLst>
  <p:sldSz cx="12192000" cy="6858000"/>
  <p:notesSz cx="7315200" cy="9601200"/>
  <p:embeddedFontLst>
    <p:embeddedFont>
      <p:font typeface="Poppins SemiBold" panose="020B0604020202020204" charset="0"/>
      <p:bold r:id="rId30"/>
      <p:boldItalic r:id="rId31"/>
    </p:embeddedFont>
    <p:embeddedFont>
      <p:font typeface="Poppins Light" panose="020B0604020202020204" charset="0"/>
      <p:regular r:id="rId32"/>
      <p:italic r:id="rId33"/>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763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74"/>
    <p:restoredTop sz="94715"/>
  </p:normalViewPr>
  <p:slideViewPr>
    <p:cSldViewPr snapToGrid="0" snapToObjects="1">
      <p:cViewPr varScale="1">
        <p:scale>
          <a:sx n="109" d="100"/>
          <a:sy n="109" d="100"/>
        </p:scale>
        <p:origin x="750"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font" Target="fonts/font5.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7.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4.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BE8123-C9F6-4352-9CD3-FD12F246A229}"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820C3D13-42C4-4136-95E3-8CC6BF9848EB}">
      <dgm:prSet/>
      <dgm:spPr>
        <a:solidFill>
          <a:schemeClr val="bg2">
            <a:lumMod val="90000"/>
          </a:schemeClr>
        </a:solidFill>
      </dgm:spPr>
      <dgm:t>
        <a:bodyPr/>
        <a:lstStyle/>
        <a:p>
          <a:r>
            <a:rPr lang="en-US" dirty="0">
              <a:solidFill>
                <a:schemeClr val="tx1"/>
              </a:solidFill>
              <a:latin typeface="Aptos" panose="02110004020202020204"/>
            </a:rPr>
            <a:t>A nurse who changes his or her primary state of residence from one party state to another party state </a:t>
          </a:r>
          <a:r>
            <a:rPr lang="en-US" b="1" dirty="0">
              <a:solidFill>
                <a:schemeClr val="tx1"/>
              </a:solidFill>
              <a:latin typeface="Aptos" panose="02110004020202020204"/>
            </a:rPr>
            <a:t>may continue to practice under the existing multistate license </a:t>
          </a:r>
          <a:r>
            <a:rPr lang="en-US" dirty="0">
              <a:solidFill>
                <a:schemeClr val="tx1"/>
              </a:solidFill>
              <a:latin typeface="Aptos" panose="02110004020202020204"/>
            </a:rPr>
            <a:t>while the nurse’s application is processed and a multistate license is issued in the new primary state of residence.</a:t>
          </a:r>
        </a:p>
      </dgm:t>
    </dgm:pt>
    <dgm:pt modelId="{19A97583-5900-4620-BDD0-55D76144A39A}" type="parTrans" cxnId="{98569AE4-4608-4414-9D42-FD80CB2505D5}">
      <dgm:prSet/>
      <dgm:spPr/>
      <dgm:t>
        <a:bodyPr/>
        <a:lstStyle/>
        <a:p>
          <a:endParaRPr lang="en-US"/>
        </a:p>
      </dgm:t>
    </dgm:pt>
    <dgm:pt modelId="{5B641938-7C2B-4DE5-AC6C-DF88E2107ADD}" type="sibTrans" cxnId="{98569AE4-4608-4414-9D42-FD80CB2505D5}">
      <dgm:prSet/>
      <dgm:spPr/>
      <dgm:t>
        <a:bodyPr/>
        <a:lstStyle/>
        <a:p>
          <a:endParaRPr lang="en-US"/>
        </a:p>
      </dgm:t>
    </dgm:pt>
    <dgm:pt modelId="{8C5EADBB-EDD5-4D6D-991C-C5B815322614}">
      <dgm:prSet/>
      <dgm:spPr/>
      <dgm:t>
        <a:bodyPr/>
        <a:lstStyle/>
        <a:p>
          <a:r>
            <a:rPr lang="en-US" b="1" dirty="0">
              <a:latin typeface="Aptos" panose="02110004020202020204"/>
            </a:rPr>
            <a:t>Upon issuance of a new </a:t>
          </a:r>
          <a:r>
            <a:rPr lang="en-US" dirty="0">
              <a:latin typeface="Aptos" panose="02110004020202020204"/>
            </a:rPr>
            <a:t>multistate license, the </a:t>
          </a:r>
          <a:r>
            <a:rPr lang="en-US" b="1" dirty="0">
              <a:latin typeface="Aptos" panose="02110004020202020204"/>
            </a:rPr>
            <a:t>former</a:t>
          </a:r>
          <a:r>
            <a:rPr lang="en-US" dirty="0">
              <a:latin typeface="Aptos" panose="02110004020202020204"/>
            </a:rPr>
            <a:t> primary state of residence </a:t>
          </a:r>
          <a:r>
            <a:rPr lang="en-US" b="1" dirty="0">
              <a:latin typeface="Aptos" panose="02110004020202020204"/>
            </a:rPr>
            <a:t>shall deactivate </a:t>
          </a:r>
          <a:r>
            <a:rPr lang="en-US" dirty="0">
              <a:latin typeface="Aptos" panose="02110004020202020204"/>
            </a:rPr>
            <a:t>its multistate license held by the nurse and provide notice to the nurse. </a:t>
          </a:r>
        </a:p>
      </dgm:t>
    </dgm:pt>
    <dgm:pt modelId="{657B5D50-B00B-4411-8053-FB8024BBF307}" type="parTrans" cxnId="{C81E8997-2CBB-4498-8EFE-58DD861E6395}">
      <dgm:prSet/>
      <dgm:spPr/>
      <dgm:t>
        <a:bodyPr/>
        <a:lstStyle/>
        <a:p>
          <a:endParaRPr lang="en-US"/>
        </a:p>
      </dgm:t>
    </dgm:pt>
    <dgm:pt modelId="{3466BAAD-37C3-4436-9FE9-CEBCD4B5BB1E}" type="sibTrans" cxnId="{C81E8997-2CBB-4498-8EFE-58DD861E6395}">
      <dgm:prSet/>
      <dgm:spPr/>
      <dgm:t>
        <a:bodyPr/>
        <a:lstStyle/>
        <a:p>
          <a:endParaRPr lang="en-US"/>
        </a:p>
      </dgm:t>
    </dgm:pt>
    <dgm:pt modelId="{3985EE80-DDD9-4A28-BE0A-BA5CA78E1848}" type="pres">
      <dgm:prSet presAssocID="{7FBE8123-C9F6-4352-9CD3-FD12F246A229}" presName="Name0" presStyleCnt="0">
        <dgm:presLayoutVars>
          <dgm:dir/>
          <dgm:animLvl val="lvl"/>
          <dgm:resizeHandles val="exact"/>
        </dgm:presLayoutVars>
      </dgm:prSet>
      <dgm:spPr/>
      <dgm:t>
        <a:bodyPr/>
        <a:lstStyle/>
        <a:p>
          <a:endParaRPr lang="en-US"/>
        </a:p>
      </dgm:t>
    </dgm:pt>
    <dgm:pt modelId="{6373105B-9518-4E4D-A9A9-862399E3F50F}" type="pres">
      <dgm:prSet presAssocID="{8C5EADBB-EDD5-4D6D-991C-C5B815322614}" presName="boxAndChildren" presStyleCnt="0"/>
      <dgm:spPr/>
    </dgm:pt>
    <dgm:pt modelId="{234FB76C-27FE-4078-8ED7-2C627E1D989C}" type="pres">
      <dgm:prSet presAssocID="{8C5EADBB-EDD5-4D6D-991C-C5B815322614}" presName="parentTextBox" presStyleLbl="node1" presStyleIdx="0" presStyleCnt="2"/>
      <dgm:spPr/>
      <dgm:t>
        <a:bodyPr/>
        <a:lstStyle/>
        <a:p>
          <a:endParaRPr lang="en-US"/>
        </a:p>
      </dgm:t>
    </dgm:pt>
    <dgm:pt modelId="{4D2F7FC5-A8DC-4DB1-A10E-66721FE5C563}" type="pres">
      <dgm:prSet presAssocID="{5B641938-7C2B-4DE5-AC6C-DF88E2107ADD}" presName="sp" presStyleCnt="0"/>
      <dgm:spPr/>
    </dgm:pt>
    <dgm:pt modelId="{57B1D970-E569-4731-B6F0-B3107D73806F}" type="pres">
      <dgm:prSet presAssocID="{820C3D13-42C4-4136-95E3-8CC6BF9848EB}" presName="arrowAndChildren" presStyleCnt="0"/>
      <dgm:spPr/>
    </dgm:pt>
    <dgm:pt modelId="{40D6E8FE-300E-4E06-AC9A-C901534C9D98}" type="pres">
      <dgm:prSet presAssocID="{820C3D13-42C4-4136-95E3-8CC6BF9848EB}" presName="parentTextArrow" presStyleLbl="node1" presStyleIdx="1" presStyleCnt="2"/>
      <dgm:spPr/>
      <dgm:t>
        <a:bodyPr/>
        <a:lstStyle/>
        <a:p>
          <a:endParaRPr lang="en-US"/>
        </a:p>
      </dgm:t>
    </dgm:pt>
  </dgm:ptLst>
  <dgm:cxnLst>
    <dgm:cxn modelId="{C81E8997-2CBB-4498-8EFE-58DD861E6395}" srcId="{7FBE8123-C9F6-4352-9CD3-FD12F246A229}" destId="{8C5EADBB-EDD5-4D6D-991C-C5B815322614}" srcOrd="1" destOrd="0" parTransId="{657B5D50-B00B-4411-8053-FB8024BBF307}" sibTransId="{3466BAAD-37C3-4436-9FE9-CEBCD4B5BB1E}"/>
    <dgm:cxn modelId="{B4BEF1C1-388D-4CBF-876E-B5A391E0E0D3}" type="presOf" srcId="{8C5EADBB-EDD5-4D6D-991C-C5B815322614}" destId="{234FB76C-27FE-4078-8ED7-2C627E1D989C}" srcOrd="0" destOrd="0" presId="urn:microsoft.com/office/officeart/2005/8/layout/process4"/>
    <dgm:cxn modelId="{A7F7617D-D9AD-4120-B03D-9A223BDFDBBE}" type="presOf" srcId="{820C3D13-42C4-4136-95E3-8CC6BF9848EB}" destId="{40D6E8FE-300E-4E06-AC9A-C901534C9D98}" srcOrd="0" destOrd="0" presId="urn:microsoft.com/office/officeart/2005/8/layout/process4"/>
    <dgm:cxn modelId="{AE032FB1-FB68-497D-8D31-EA02BCAD13CA}" type="presOf" srcId="{7FBE8123-C9F6-4352-9CD3-FD12F246A229}" destId="{3985EE80-DDD9-4A28-BE0A-BA5CA78E1848}" srcOrd="0" destOrd="0" presId="urn:microsoft.com/office/officeart/2005/8/layout/process4"/>
    <dgm:cxn modelId="{98569AE4-4608-4414-9D42-FD80CB2505D5}" srcId="{7FBE8123-C9F6-4352-9CD3-FD12F246A229}" destId="{820C3D13-42C4-4136-95E3-8CC6BF9848EB}" srcOrd="0" destOrd="0" parTransId="{19A97583-5900-4620-BDD0-55D76144A39A}" sibTransId="{5B641938-7C2B-4DE5-AC6C-DF88E2107ADD}"/>
    <dgm:cxn modelId="{D2D0776E-9C4C-444E-A27A-1C35501FB431}" type="presParOf" srcId="{3985EE80-DDD9-4A28-BE0A-BA5CA78E1848}" destId="{6373105B-9518-4E4D-A9A9-862399E3F50F}" srcOrd="0" destOrd="0" presId="urn:microsoft.com/office/officeart/2005/8/layout/process4"/>
    <dgm:cxn modelId="{60F9E653-D66F-41B1-B16D-99BB33956C55}" type="presParOf" srcId="{6373105B-9518-4E4D-A9A9-862399E3F50F}" destId="{234FB76C-27FE-4078-8ED7-2C627E1D989C}" srcOrd="0" destOrd="0" presId="urn:microsoft.com/office/officeart/2005/8/layout/process4"/>
    <dgm:cxn modelId="{D38BF739-86D6-4E3B-B01D-2D095D8779D3}" type="presParOf" srcId="{3985EE80-DDD9-4A28-BE0A-BA5CA78E1848}" destId="{4D2F7FC5-A8DC-4DB1-A10E-66721FE5C563}" srcOrd="1" destOrd="0" presId="urn:microsoft.com/office/officeart/2005/8/layout/process4"/>
    <dgm:cxn modelId="{CBAA38D2-47FC-44E8-A7FF-1C8343723C98}" type="presParOf" srcId="{3985EE80-DDD9-4A28-BE0A-BA5CA78E1848}" destId="{57B1D970-E569-4731-B6F0-B3107D73806F}" srcOrd="2" destOrd="0" presId="urn:microsoft.com/office/officeart/2005/8/layout/process4"/>
    <dgm:cxn modelId="{841920C6-80A6-49B9-815F-5307E9731BDC}" type="presParOf" srcId="{57B1D970-E569-4731-B6F0-B3107D73806F}" destId="{40D6E8FE-300E-4E06-AC9A-C901534C9D9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FB76C-27FE-4078-8ED7-2C627E1D989C}">
      <dsp:nvSpPr>
        <dsp:cNvPr id="0" name=""/>
        <dsp:cNvSpPr/>
      </dsp:nvSpPr>
      <dsp:spPr>
        <a:xfrm>
          <a:off x="0" y="3327889"/>
          <a:ext cx="6364224" cy="21834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a:latin typeface="Aptos" panose="02110004020202020204"/>
            </a:rPr>
            <a:t>Upon issuance of a new </a:t>
          </a:r>
          <a:r>
            <a:rPr lang="en-US" sz="2200" kern="1200" dirty="0">
              <a:latin typeface="Aptos" panose="02110004020202020204"/>
            </a:rPr>
            <a:t>multistate license, the </a:t>
          </a:r>
          <a:r>
            <a:rPr lang="en-US" sz="2200" b="1" kern="1200" dirty="0">
              <a:latin typeface="Aptos" panose="02110004020202020204"/>
            </a:rPr>
            <a:t>former</a:t>
          </a:r>
          <a:r>
            <a:rPr lang="en-US" sz="2200" kern="1200" dirty="0">
              <a:latin typeface="Aptos" panose="02110004020202020204"/>
            </a:rPr>
            <a:t> primary state of residence </a:t>
          </a:r>
          <a:r>
            <a:rPr lang="en-US" sz="2200" b="1" kern="1200" dirty="0">
              <a:latin typeface="Aptos" panose="02110004020202020204"/>
            </a:rPr>
            <a:t>shall deactivate </a:t>
          </a:r>
          <a:r>
            <a:rPr lang="en-US" sz="2200" kern="1200" dirty="0">
              <a:latin typeface="Aptos" panose="02110004020202020204"/>
            </a:rPr>
            <a:t>its multistate license held by the nurse and provide notice to the nurse. </a:t>
          </a:r>
        </a:p>
      </dsp:txBody>
      <dsp:txXfrm>
        <a:off x="0" y="3327889"/>
        <a:ext cx="6364224" cy="2183455"/>
      </dsp:txXfrm>
    </dsp:sp>
    <dsp:sp modelId="{40D6E8FE-300E-4E06-AC9A-C901534C9D98}">
      <dsp:nvSpPr>
        <dsp:cNvPr id="0" name=""/>
        <dsp:cNvSpPr/>
      </dsp:nvSpPr>
      <dsp:spPr>
        <a:xfrm rot="10800000">
          <a:off x="0" y="2486"/>
          <a:ext cx="6364224" cy="3358155"/>
        </a:xfrm>
        <a:prstGeom prst="upArrowCallou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solidFill>
                <a:schemeClr val="tx1"/>
              </a:solidFill>
              <a:latin typeface="Aptos" panose="02110004020202020204"/>
            </a:rPr>
            <a:t>A nurse who changes his or her primary state of residence from one party state to another party state </a:t>
          </a:r>
          <a:r>
            <a:rPr lang="en-US" sz="2200" b="1" kern="1200" dirty="0">
              <a:solidFill>
                <a:schemeClr val="tx1"/>
              </a:solidFill>
              <a:latin typeface="Aptos" panose="02110004020202020204"/>
            </a:rPr>
            <a:t>may continue to practice under the existing multistate license </a:t>
          </a:r>
          <a:r>
            <a:rPr lang="en-US" sz="2200" kern="1200" dirty="0">
              <a:solidFill>
                <a:schemeClr val="tx1"/>
              </a:solidFill>
              <a:latin typeface="Aptos" panose="02110004020202020204"/>
            </a:rPr>
            <a:t>while the nurse’s application is processed and a multistate license is issued in the new primary state of residence.</a:t>
          </a:r>
        </a:p>
      </dsp:txBody>
      <dsp:txXfrm rot="10800000">
        <a:off x="0" y="2486"/>
        <a:ext cx="6364224" cy="21820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EB7DE98-DC7B-6547-8C28-CF203DD08D4B}" type="datetimeFigureOut">
              <a:rPr lang="en-US" smtClean="0"/>
              <a:t>10/27/2025</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4956A89-D89F-504E-A471-6291383AA072}" type="slidenum">
              <a:rPr lang="en-US" smtClean="0"/>
              <a:t>‹#›</a:t>
            </a:fld>
            <a:endParaRPr lang="en-US" dirty="0"/>
          </a:p>
        </p:txBody>
      </p:sp>
    </p:spTree>
    <p:extLst>
      <p:ext uri="{BB962C8B-B14F-4D97-AF65-F5344CB8AC3E}">
        <p14:creationId xmlns:p14="http://schemas.microsoft.com/office/powerpoint/2010/main" val="272788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Main Slide: Option 1</a:t>
            </a:r>
          </a:p>
          <a:p>
            <a:pPr defTabSz="966612">
              <a:defRPr/>
            </a:pPr>
            <a:r>
              <a:rPr lang="en-US" dirty="0"/>
              <a:t>For title and speaker name</a:t>
            </a:r>
          </a:p>
        </p:txBody>
      </p:sp>
      <p:sp>
        <p:nvSpPr>
          <p:cNvPr id="4" name="Slide Number Placeholder 3"/>
          <p:cNvSpPr>
            <a:spLocks noGrp="1"/>
          </p:cNvSpPr>
          <p:nvPr>
            <p:ph type="sldNum" sz="quarter" idx="5"/>
          </p:nvPr>
        </p:nvSpPr>
        <p:spPr/>
        <p:txBody>
          <a:bodyPr/>
          <a:lstStyle/>
          <a:p>
            <a:fld id="{34956A89-D89F-504E-A471-6291383AA072}" type="slidenum">
              <a:rPr lang="en-US" smtClean="0"/>
              <a:t>1</a:t>
            </a:fld>
            <a:endParaRPr lang="en-US" dirty="0"/>
          </a:p>
        </p:txBody>
      </p:sp>
    </p:spTree>
    <p:extLst>
      <p:ext uri="{BB962C8B-B14F-4D97-AF65-F5344CB8AC3E}">
        <p14:creationId xmlns:p14="http://schemas.microsoft.com/office/powerpoint/2010/main" val="1251892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34956A89-D89F-504E-A471-6291383AA072}" type="slidenum">
              <a:rPr lang="en-US">
                <a:solidFill>
                  <a:prstClr val="black"/>
                </a:solidFill>
                <a:latin typeface="Calibri" panose="020F0502020204030204"/>
              </a:rPr>
              <a:pPr defTabSz="966612">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93514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BF81F-B8BD-DDBF-D411-4A9F47EC4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93914-6DE4-41A7-AEFE-D3190E78B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C12534-B392-389A-3862-664800D655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23E2FA-4520-EE7A-1499-BD247F1C4876}"/>
              </a:ext>
            </a:extLst>
          </p:cNvPr>
          <p:cNvSpPr>
            <a:spLocks noGrp="1"/>
          </p:cNvSpPr>
          <p:nvPr>
            <p:ph type="sldNum" sz="quarter" idx="5"/>
          </p:nvPr>
        </p:nvSpPr>
        <p:spPr/>
        <p:txBody>
          <a:bodyPr/>
          <a:lstStyle/>
          <a:p>
            <a:pPr defTabSz="966612">
              <a:defRPr/>
            </a:pPr>
            <a:fld id="{34956A89-D89F-504E-A471-6291383AA072}" type="slidenum">
              <a:rPr lang="en-US">
                <a:solidFill>
                  <a:prstClr val="black"/>
                </a:solidFill>
                <a:latin typeface="Calibri" panose="020F0502020204030204"/>
              </a:rPr>
              <a:pPr defTabSz="966612">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8264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56A89-D89F-504E-A471-6291383AA072}" type="slidenum">
              <a:rPr lang="en-US" smtClean="0"/>
              <a:t>12</a:t>
            </a:fld>
            <a:endParaRPr lang="en-US" dirty="0"/>
          </a:p>
        </p:txBody>
      </p:sp>
    </p:spTree>
    <p:extLst>
      <p:ext uri="{BB962C8B-B14F-4D97-AF65-F5344CB8AC3E}">
        <p14:creationId xmlns:p14="http://schemas.microsoft.com/office/powerpoint/2010/main" val="3189835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56A89-D89F-504E-A471-6291383AA072}" type="slidenum">
              <a:rPr lang="en-US" smtClean="0"/>
              <a:t>13</a:t>
            </a:fld>
            <a:endParaRPr lang="en-US" dirty="0"/>
          </a:p>
        </p:txBody>
      </p:sp>
    </p:spTree>
    <p:extLst>
      <p:ext uri="{BB962C8B-B14F-4D97-AF65-F5344CB8AC3E}">
        <p14:creationId xmlns:p14="http://schemas.microsoft.com/office/powerpoint/2010/main" val="659968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56A89-D89F-504E-A471-6291383AA072}" type="slidenum">
              <a:rPr lang="en-US" smtClean="0"/>
              <a:t>15</a:t>
            </a:fld>
            <a:endParaRPr lang="en-US" dirty="0"/>
          </a:p>
        </p:txBody>
      </p:sp>
    </p:spTree>
    <p:extLst>
      <p:ext uri="{BB962C8B-B14F-4D97-AF65-F5344CB8AC3E}">
        <p14:creationId xmlns:p14="http://schemas.microsoft.com/office/powerpoint/2010/main" val="270843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CD7D26C5-FD3D-415E-A2CD-00835E105802}" type="slidenum">
              <a:rPr lang="en-US" sz="1400">
                <a:solidFill>
                  <a:prstClr val="black"/>
                </a:solidFill>
                <a:latin typeface="Calibri" panose="020F0502020204030204"/>
              </a:rPr>
              <a:pPr defTabSz="483306">
                <a:defRPr/>
              </a:pPr>
              <a:t>19</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216724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B61D7-42B9-8CF6-C292-D9253983F93D}"/>
              </a:ext>
            </a:extLst>
          </p:cNvPr>
          <p:cNvSpPr>
            <a:spLocks noGrp="1"/>
          </p:cNvSpPr>
          <p:nvPr>
            <p:ph type="ctrTitle"/>
          </p:nvPr>
        </p:nvSpPr>
        <p:spPr>
          <a:xfrm>
            <a:off x="330200" y="3248025"/>
            <a:ext cx="4419600" cy="1908175"/>
          </a:xfrm>
          <a:prstGeom prst="rect">
            <a:avLst/>
          </a:prstGeom>
        </p:spPr>
        <p:txBody>
          <a:bodyPr anchor="b"/>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73EF2F7D-491B-B9C2-07AC-4491C7E52E66}"/>
              </a:ext>
            </a:extLst>
          </p:cNvPr>
          <p:cNvSpPr>
            <a:spLocks noGrp="1"/>
          </p:cNvSpPr>
          <p:nvPr>
            <p:ph type="subTitle" idx="1"/>
          </p:nvPr>
        </p:nvSpPr>
        <p:spPr>
          <a:xfrm>
            <a:off x="330200" y="5245100"/>
            <a:ext cx="4419600" cy="9017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69165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B44B6-D44B-0390-457E-D836D3914EB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3974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56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F777F-C61B-1805-83F7-A5B5C7241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AD9E26-0202-FC1F-60D1-C82ABF95FDD5}"/>
              </a:ext>
            </a:extLst>
          </p:cNvPr>
          <p:cNvSpPr>
            <a:spLocks noGrp="1"/>
          </p:cNvSpPr>
          <p:nvPr>
            <p:ph idx="1"/>
          </p:nvPr>
        </p:nvSpPr>
        <p:spPr>
          <a:xfrm>
            <a:off x="5183188" y="457200"/>
            <a:ext cx="6172200" cy="5915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4A1D27-2B12-89DC-7540-2C69C2B75C8C}"/>
              </a:ext>
            </a:extLst>
          </p:cNvPr>
          <p:cNvSpPr>
            <a:spLocks noGrp="1"/>
          </p:cNvSpPr>
          <p:nvPr>
            <p:ph type="body" sz="half" idx="2"/>
          </p:nvPr>
        </p:nvSpPr>
        <p:spPr>
          <a:xfrm>
            <a:off x="839788" y="2057399"/>
            <a:ext cx="3932237" cy="4314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93486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F86C-CED7-3D9F-F6B6-4761D093A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14689A-FEC5-1A2D-6042-AA33935BC9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F1A20EB-4B26-301E-321F-D72D19FC4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59340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3A28-1216-3242-BA1C-78140B92EE0D}"/>
              </a:ext>
            </a:extLst>
          </p:cNvPr>
          <p:cNvSpPr>
            <a:spLocks noGrp="1"/>
          </p:cNvSpPr>
          <p:nvPr>
            <p:ph type="ctrTitle"/>
          </p:nvPr>
        </p:nvSpPr>
        <p:spPr>
          <a:xfrm>
            <a:off x="1559169" y="1583999"/>
            <a:ext cx="9144000" cy="2387600"/>
          </a:xfrm>
        </p:spPr>
        <p:txBody>
          <a:bodyPr anchor="b"/>
          <a:lstStyle>
            <a:lvl1pPr algn="ctr">
              <a:defRPr sz="6000" b="0">
                <a:solidFill>
                  <a:schemeClr val="accent4"/>
                </a:solidFill>
              </a:defRPr>
            </a:lvl1pPr>
          </a:lstStyle>
          <a:p>
            <a:r>
              <a:rPr lang="en-US" dirty="0"/>
              <a:t>Click to edit Master title style</a:t>
            </a:r>
          </a:p>
        </p:txBody>
      </p:sp>
      <p:sp>
        <p:nvSpPr>
          <p:cNvPr id="3" name="Subtitle 2">
            <a:extLst>
              <a:ext uri="{FF2B5EF4-FFF2-40B4-BE49-F238E27FC236}">
                <a16:creationId xmlns:a16="http://schemas.microsoft.com/office/drawing/2014/main" id="{A29235AE-2850-C54D-A5C2-7E85EE76EB9A}"/>
              </a:ext>
            </a:extLst>
          </p:cNvPr>
          <p:cNvSpPr>
            <a:spLocks noGrp="1"/>
          </p:cNvSpPr>
          <p:nvPr>
            <p:ph type="subTitle" idx="1"/>
          </p:nvPr>
        </p:nvSpPr>
        <p:spPr>
          <a:xfrm>
            <a:off x="1559169" y="4063674"/>
            <a:ext cx="9144000" cy="1655762"/>
          </a:xfrm>
        </p:spPr>
        <p:txBody>
          <a:bodyPr/>
          <a:lstStyle>
            <a:lvl1pPr marL="0" indent="0" algn="ctr">
              <a:buNone/>
              <a:defRPr sz="2400">
                <a:solidFill>
                  <a:schemeClr val="accent5"/>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88059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E454C-4230-9C40-AF33-0CE41085AA15}"/>
              </a:ext>
            </a:extLst>
          </p:cNvPr>
          <p:cNvSpPr>
            <a:spLocks noGrp="1"/>
          </p:cNvSpPr>
          <p:nvPr>
            <p:ph type="title"/>
          </p:nvPr>
        </p:nvSpPr>
        <p:spPr/>
        <p:txBody>
          <a:bodyPr/>
          <a:lstStyle>
            <a:lvl1pPr>
              <a:defRPr b="0">
                <a:solidFill>
                  <a:schemeClr val="accent4"/>
                </a:solidFill>
                <a:latin typeface="Poppins SemiBold" panose="00000700000000000000" pitchFamily="2" charset="0"/>
                <a:cs typeface="Poppins SemiBold" panose="000007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85A4FDD-4FDF-4442-B9D7-EB1A8B5AA7E1}"/>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33424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0EDE-365B-CB41-A338-2893C6F244C3}"/>
              </a:ext>
            </a:extLst>
          </p:cNvPr>
          <p:cNvSpPr>
            <a:spLocks noGrp="1"/>
          </p:cNvSpPr>
          <p:nvPr>
            <p:ph type="title"/>
          </p:nvPr>
        </p:nvSpPr>
        <p:spPr/>
        <p:txBody>
          <a:bodyPr/>
          <a:lstStyle>
            <a:lvl1pPr>
              <a:defRPr b="0">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5ADC428-8036-D845-8BBA-5F7104B69EBE}"/>
              </a:ext>
            </a:extLst>
          </p:cNvPr>
          <p:cNvSpPr>
            <a:spLocks noGrp="1"/>
          </p:cNvSpPr>
          <p:nvPr>
            <p:ph sz="half" idx="1"/>
          </p:nvPr>
        </p:nvSpPr>
        <p:spPr>
          <a:xfrm>
            <a:off x="1184030" y="1825625"/>
            <a:ext cx="483577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43E7A7C-9BFB-4D44-A09A-7AC0B960FF6F}"/>
              </a:ext>
            </a:extLst>
          </p:cNvPr>
          <p:cNvSpPr>
            <a:spLocks noGrp="1"/>
          </p:cNvSpPr>
          <p:nvPr>
            <p:ph sz="half" idx="2"/>
          </p:nvPr>
        </p:nvSpPr>
        <p:spPr>
          <a:xfrm>
            <a:off x="6518028" y="1825625"/>
            <a:ext cx="4835771"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377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68EF-C55C-F146-89B0-D481B0EB8DE3}"/>
              </a:ext>
            </a:extLst>
          </p:cNvPr>
          <p:cNvSpPr>
            <a:spLocks noGrp="1"/>
          </p:cNvSpPr>
          <p:nvPr>
            <p:ph type="title"/>
          </p:nvPr>
        </p:nvSpPr>
        <p:spPr>
          <a:xfrm>
            <a:off x="1192638" y="365125"/>
            <a:ext cx="10162750" cy="1325563"/>
          </a:xfrm>
        </p:spPr>
        <p:txBody>
          <a:bodyPr/>
          <a:lstStyle>
            <a:lvl1pPr>
              <a:defRPr b="0">
                <a:solidFill>
                  <a:schemeClr val="accent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376385B-7FC8-E840-8BC6-1EC37BE78730}"/>
              </a:ext>
            </a:extLst>
          </p:cNvPr>
          <p:cNvSpPr>
            <a:spLocks noGrp="1"/>
          </p:cNvSpPr>
          <p:nvPr>
            <p:ph type="body" idx="1"/>
          </p:nvPr>
        </p:nvSpPr>
        <p:spPr>
          <a:xfrm>
            <a:off x="1192637" y="1681163"/>
            <a:ext cx="480493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1068BD1-9996-E94C-A37A-8C8375B401E7}"/>
              </a:ext>
            </a:extLst>
          </p:cNvPr>
          <p:cNvSpPr>
            <a:spLocks noGrp="1"/>
          </p:cNvSpPr>
          <p:nvPr>
            <p:ph sz="half" idx="2"/>
          </p:nvPr>
        </p:nvSpPr>
        <p:spPr>
          <a:xfrm>
            <a:off x="1192637" y="2505075"/>
            <a:ext cx="480493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E78680F-EA69-DB4C-B070-79D04DD970CF}"/>
              </a:ext>
            </a:extLst>
          </p:cNvPr>
          <p:cNvSpPr>
            <a:spLocks noGrp="1"/>
          </p:cNvSpPr>
          <p:nvPr>
            <p:ph type="body" sz="quarter" idx="3"/>
          </p:nvPr>
        </p:nvSpPr>
        <p:spPr>
          <a:xfrm>
            <a:off x="6550448" y="1681163"/>
            <a:ext cx="48049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DB34DE-629C-464B-88DE-161C606B3659}"/>
              </a:ext>
            </a:extLst>
          </p:cNvPr>
          <p:cNvSpPr>
            <a:spLocks noGrp="1"/>
          </p:cNvSpPr>
          <p:nvPr>
            <p:ph sz="quarter" idx="4"/>
          </p:nvPr>
        </p:nvSpPr>
        <p:spPr>
          <a:xfrm>
            <a:off x="6550448" y="2505075"/>
            <a:ext cx="4804939"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6915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B5E3-2FE2-D240-A666-3DF5FFC6AA05}"/>
              </a:ext>
            </a:extLst>
          </p:cNvPr>
          <p:cNvSpPr>
            <a:spLocks noGrp="1"/>
          </p:cNvSpPr>
          <p:nvPr>
            <p:ph type="title"/>
          </p:nvPr>
        </p:nvSpPr>
        <p:spPr/>
        <p:txBody>
          <a:bodyPr/>
          <a:lstStyle>
            <a:lvl1pPr>
              <a:defRPr b="0">
                <a:solidFill>
                  <a:schemeClr val="accent4"/>
                </a:solidFill>
              </a:defRPr>
            </a:lvl1pPr>
          </a:lstStyle>
          <a:p>
            <a:r>
              <a:rPr lang="en-US" dirty="0"/>
              <a:t>Click to edit Master title style</a:t>
            </a:r>
          </a:p>
        </p:txBody>
      </p:sp>
    </p:spTree>
    <p:extLst>
      <p:ext uri="{BB962C8B-B14F-4D97-AF65-F5344CB8AC3E}">
        <p14:creationId xmlns:p14="http://schemas.microsoft.com/office/powerpoint/2010/main" val="3199825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40B16-C53D-5744-87A8-324655922D8C}"/>
              </a:ext>
            </a:extLst>
          </p:cNvPr>
          <p:cNvSpPr>
            <a:spLocks noGrp="1"/>
          </p:cNvSpPr>
          <p:nvPr>
            <p:ph type="title"/>
          </p:nvPr>
        </p:nvSpPr>
        <p:spPr>
          <a:xfrm>
            <a:off x="839788" y="457200"/>
            <a:ext cx="3932237" cy="1600200"/>
          </a:xfrm>
        </p:spPr>
        <p:txBody>
          <a:bodyPr anchor="b"/>
          <a:lstStyle>
            <a:lvl1pPr>
              <a:defRPr sz="3200" b="0">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32C883F-E223-5F46-B831-0CD3E300DE07}"/>
              </a:ext>
            </a:extLst>
          </p:cNvPr>
          <p:cNvSpPr>
            <a:spLocks noGrp="1"/>
          </p:cNvSpPr>
          <p:nvPr>
            <p:ph idx="1"/>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0991A7E-9136-1C4A-BE33-7453FE6B1A57}"/>
              </a:ext>
            </a:extLst>
          </p:cNvPr>
          <p:cNvSpPr>
            <a:spLocks noGrp="1"/>
          </p:cNvSpPr>
          <p:nvPr>
            <p:ph type="body" sz="half" idx="2"/>
          </p:nvPr>
        </p:nvSpPr>
        <p:spPr>
          <a:xfrm>
            <a:off x="839788" y="2057400"/>
            <a:ext cx="3932237" cy="3811588"/>
          </a:xfrm>
        </p:spPr>
        <p:txBody>
          <a:bodyPr/>
          <a:lstStyle>
            <a:lvl1pPr marL="0" indent="0">
              <a:buNone/>
              <a:defRPr sz="1600">
                <a:solidFill>
                  <a:schemeClr val="accent5"/>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440407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B61D7-42B9-8CF6-C292-D9253983F93D}"/>
              </a:ext>
            </a:extLst>
          </p:cNvPr>
          <p:cNvSpPr>
            <a:spLocks noGrp="1"/>
          </p:cNvSpPr>
          <p:nvPr>
            <p:ph type="ctrTitle"/>
          </p:nvPr>
        </p:nvSpPr>
        <p:spPr>
          <a:xfrm>
            <a:off x="6959600" y="3248025"/>
            <a:ext cx="4419600" cy="1908175"/>
          </a:xfrm>
          <a:prstGeom prst="rect">
            <a:avLst/>
          </a:prstGeom>
        </p:spPr>
        <p:txBody>
          <a:bodyPr anchor="b"/>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73EF2F7D-491B-B9C2-07AC-4491C7E52E66}"/>
              </a:ext>
            </a:extLst>
          </p:cNvPr>
          <p:cNvSpPr>
            <a:spLocks noGrp="1"/>
          </p:cNvSpPr>
          <p:nvPr>
            <p:ph type="subTitle" idx="1"/>
          </p:nvPr>
        </p:nvSpPr>
        <p:spPr>
          <a:xfrm>
            <a:off x="6959600" y="5245100"/>
            <a:ext cx="4419600" cy="9017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6576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0CE9C-3976-6D44-A458-E283D889B9F6}"/>
              </a:ext>
            </a:extLst>
          </p:cNvPr>
          <p:cNvSpPr>
            <a:spLocks noGrp="1"/>
          </p:cNvSpPr>
          <p:nvPr>
            <p:ph type="title"/>
          </p:nvPr>
        </p:nvSpPr>
        <p:spPr>
          <a:xfrm>
            <a:off x="839788" y="457200"/>
            <a:ext cx="3932237" cy="1600200"/>
          </a:xfrm>
        </p:spPr>
        <p:txBody>
          <a:bodyPr anchor="b"/>
          <a:lstStyle>
            <a:lvl1pPr>
              <a:defRPr sz="3200" b="0">
                <a:solidFill>
                  <a:schemeClr val="accent4"/>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CBEFD1F9-20D2-5640-8EE5-768E8B48B1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2567707-7D80-2B44-BBBE-C67BB59156EE}"/>
              </a:ext>
            </a:extLst>
          </p:cNvPr>
          <p:cNvSpPr>
            <a:spLocks noGrp="1"/>
          </p:cNvSpPr>
          <p:nvPr>
            <p:ph type="body" sz="half" idx="2"/>
          </p:nvPr>
        </p:nvSpPr>
        <p:spPr>
          <a:xfrm>
            <a:off x="839788" y="2057400"/>
            <a:ext cx="3932237" cy="3811588"/>
          </a:xfrm>
        </p:spPr>
        <p:txBody>
          <a:bodyPr/>
          <a:lstStyle>
            <a:lvl1pPr marL="0" indent="0">
              <a:buNone/>
              <a:defRPr sz="1600">
                <a:solidFill>
                  <a:schemeClr val="accent5"/>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158785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3A28-1216-3242-BA1C-78140B92EE0D}"/>
              </a:ext>
            </a:extLst>
          </p:cNvPr>
          <p:cNvSpPr>
            <a:spLocks noGrp="1"/>
          </p:cNvSpPr>
          <p:nvPr>
            <p:ph type="ctrTitle"/>
          </p:nvPr>
        </p:nvSpPr>
        <p:spPr>
          <a:xfrm>
            <a:off x="1524000" y="1122363"/>
            <a:ext cx="9144000" cy="2387600"/>
          </a:xfrm>
        </p:spPr>
        <p:txBody>
          <a:bodyPr anchor="b"/>
          <a:lstStyle>
            <a:lvl1pPr algn="ctr">
              <a:defRPr sz="6000" b="0">
                <a:solidFill>
                  <a:schemeClr val="accent4"/>
                </a:solidFill>
                <a:latin typeface="Poppins SemiBold" panose="00000700000000000000" pitchFamily="2" charset="0"/>
                <a:cs typeface="Poppins SemiBold" panose="000007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A29235AE-2850-C54D-A5C2-7E85EE76EB9A}"/>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927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E454C-4230-9C40-AF33-0CE41085AA15}"/>
              </a:ext>
            </a:extLst>
          </p:cNvPr>
          <p:cNvSpPr>
            <a:spLocks noGrp="1"/>
          </p:cNvSpPr>
          <p:nvPr>
            <p:ph type="title"/>
          </p:nvPr>
        </p:nvSpPr>
        <p:spPr/>
        <p:txBody>
          <a:bodyPr/>
          <a:lstStyle>
            <a:lvl1pPr>
              <a:defRPr b="0">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85A4FDD-4FDF-4442-B9D7-EB1A8B5AA7E1}"/>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342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C833-0C40-C049-8D1B-AFD9F88A12F0}"/>
              </a:ext>
            </a:extLst>
          </p:cNvPr>
          <p:cNvSpPr>
            <a:spLocks noGrp="1"/>
          </p:cNvSpPr>
          <p:nvPr>
            <p:ph type="title"/>
          </p:nvPr>
        </p:nvSpPr>
        <p:spPr>
          <a:xfrm>
            <a:off x="1435100" y="1709738"/>
            <a:ext cx="9912350" cy="2852737"/>
          </a:xfrm>
        </p:spPr>
        <p:txBody>
          <a:bodyPr anchor="b"/>
          <a:lstStyle>
            <a:lvl1pPr>
              <a:defRPr sz="6000" b="0">
                <a:solidFill>
                  <a:schemeClr val="accent4"/>
                </a:solidFill>
                <a:latin typeface="Poppins SemiBold" panose="00000700000000000000" pitchFamily="2" charset="0"/>
                <a:cs typeface="Poppins SemiBold" panose="000007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4DB4184-DF08-6242-BD5D-F710B77D7F37}"/>
              </a:ext>
            </a:extLst>
          </p:cNvPr>
          <p:cNvSpPr>
            <a:spLocks noGrp="1"/>
          </p:cNvSpPr>
          <p:nvPr>
            <p:ph type="body" idx="1"/>
          </p:nvPr>
        </p:nvSpPr>
        <p:spPr>
          <a:xfrm>
            <a:off x="1435100" y="4589463"/>
            <a:ext cx="9912350" cy="1500187"/>
          </a:xfrm>
        </p:spPr>
        <p:txBody>
          <a:bodyPr/>
          <a:lstStyle>
            <a:lvl1pPr marL="0" indent="0">
              <a:buNone/>
              <a:defRPr sz="2400">
                <a:solidFill>
                  <a:schemeClr val="tx1">
                    <a:tint val="75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05265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0EDE-365B-CB41-A338-2893C6F244C3}"/>
              </a:ext>
            </a:extLst>
          </p:cNvPr>
          <p:cNvSpPr>
            <a:spLocks noGrp="1"/>
          </p:cNvSpPr>
          <p:nvPr>
            <p:ph type="title"/>
          </p:nvPr>
        </p:nvSpPr>
        <p:spPr/>
        <p:txBody>
          <a:bodyPr/>
          <a:lstStyle>
            <a:lvl1pPr>
              <a:defRPr b="0">
                <a:solidFill>
                  <a:schemeClr val="accent4"/>
                </a:solidFill>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5ADC428-8036-D845-8BBA-5F7104B69EBE}"/>
              </a:ext>
            </a:extLst>
          </p:cNvPr>
          <p:cNvSpPr>
            <a:spLocks noGrp="1"/>
          </p:cNvSpPr>
          <p:nvPr>
            <p:ph sz="half" idx="1"/>
          </p:nvPr>
        </p:nvSpPr>
        <p:spPr>
          <a:xfrm>
            <a:off x="1384300" y="1825625"/>
            <a:ext cx="4727448"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3E7A7C-9BFB-4D44-A09A-7AC0B960FF6F}"/>
              </a:ext>
            </a:extLst>
          </p:cNvPr>
          <p:cNvSpPr>
            <a:spLocks noGrp="1"/>
          </p:cNvSpPr>
          <p:nvPr>
            <p:ph sz="half" idx="2"/>
          </p:nvPr>
        </p:nvSpPr>
        <p:spPr>
          <a:xfrm>
            <a:off x="6623538" y="1825625"/>
            <a:ext cx="4727448"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466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68EF-C55C-F146-89B0-D481B0EB8DE3}"/>
              </a:ext>
            </a:extLst>
          </p:cNvPr>
          <p:cNvSpPr>
            <a:spLocks noGrp="1"/>
          </p:cNvSpPr>
          <p:nvPr>
            <p:ph type="title"/>
          </p:nvPr>
        </p:nvSpPr>
        <p:spPr>
          <a:xfrm>
            <a:off x="1365738" y="365125"/>
            <a:ext cx="9989649" cy="1325563"/>
          </a:xfrm>
        </p:spPr>
        <p:txBody>
          <a:bodyPr/>
          <a:lstStyle>
            <a:lvl1pPr>
              <a:defRPr>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1376385B-7FC8-E840-8BC6-1EC37BE78730}"/>
              </a:ext>
            </a:extLst>
          </p:cNvPr>
          <p:cNvSpPr>
            <a:spLocks noGrp="1"/>
          </p:cNvSpPr>
          <p:nvPr>
            <p:ph type="body" idx="1"/>
          </p:nvPr>
        </p:nvSpPr>
        <p:spPr>
          <a:xfrm>
            <a:off x="1365738" y="1681163"/>
            <a:ext cx="4730262"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1068BD1-9996-E94C-A37A-8C8375B401E7}"/>
              </a:ext>
            </a:extLst>
          </p:cNvPr>
          <p:cNvSpPr>
            <a:spLocks noGrp="1"/>
          </p:cNvSpPr>
          <p:nvPr>
            <p:ph sz="half" idx="2"/>
          </p:nvPr>
        </p:nvSpPr>
        <p:spPr>
          <a:xfrm>
            <a:off x="1365738" y="2505075"/>
            <a:ext cx="4730262"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8680F-EA69-DB4C-B070-79D04DD970CF}"/>
              </a:ext>
            </a:extLst>
          </p:cNvPr>
          <p:cNvSpPr>
            <a:spLocks noGrp="1"/>
          </p:cNvSpPr>
          <p:nvPr>
            <p:ph type="body" sz="quarter" idx="3"/>
          </p:nvPr>
        </p:nvSpPr>
        <p:spPr>
          <a:xfrm>
            <a:off x="6377354" y="1681163"/>
            <a:ext cx="4978034"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DB34DE-629C-464B-88DE-161C606B3659}"/>
              </a:ext>
            </a:extLst>
          </p:cNvPr>
          <p:cNvSpPr>
            <a:spLocks noGrp="1"/>
          </p:cNvSpPr>
          <p:nvPr>
            <p:ph sz="quarter" idx="4"/>
          </p:nvPr>
        </p:nvSpPr>
        <p:spPr>
          <a:xfrm>
            <a:off x="6377354" y="2505075"/>
            <a:ext cx="4978034"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055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B5E3-2FE2-D240-A666-3DF5FFC6AA05}"/>
              </a:ext>
            </a:extLst>
          </p:cNvPr>
          <p:cNvSpPr>
            <a:spLocks noGrp="1"/>
          </p:cNvSpPr>
          <p:nvPr>
            <p:ph type="title"/>
          </p:nvPr>
        </p:nvSpPr>
        <p:spPr/>
        <p:txBody>
          <a:bodyPr/>
          <a:lstStyle>
            <a:lvl1pPr>
              <a:defRPr b="0">
                <a:latin typeface="Poppins SemiBold" panose="00000700000000000000" pitchFamily="2" charset="0"/>
                <a:cs typeface="Poppins SemiBold" panose="00000700000000000000" pitchFamily="2" charset="0"/>
              </a:defRPr>
            </a:lvl1pPr>
          </a:lstStyle>
          <a:p>
            <a:r>
              <a:rPr lang="en-US"/>
              <a:t>Click to edit Master title style</a:t>
            </a:r>
          </a:p>
        </p:txBody>
      </p:sp>
    </p:spTree>
    <p:extLst>
      <p:ext uri="{BB962C8B-B14F-4D97-AF65-F5344CB8AC3E}">
        <p14:creationId xmlns:p14="http://schemas.microsoft.com/office/powerpoint/2010/main" val="1835376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40B16-C53D-5744-87A8-324655922D8C}"/>
              </a:ext>
            </a:extLst>
          </p:cNvPr>
          <p:cNvSpPr>
            <a:spLocks noGrp="1"/>
          </p:cNvSpPr>
          <p:nvPr>
            <p:ph type="title"/>
          </p:nvPr>
        </p:nvSpPr>
        <p:spPr>
          <a:xfrm>
            <a:off x="839788" y="457200"/>
            <a:ext cx="3932237" cy="1600200"/>
          </a:xfrm>
        </p:spPr>
        <p:txBody>
          <a:bodyPr anchor="b"/>
          <a:lstStyle>
            <a:lvl1pPr>
              <a:defRPr sz="3200">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32C883F-E223-5F46-B831-0CD3E300DE07}"/>
              </a:ext>
            </a:extLst>
          </p:cNvPr>
          <p:cNvSpPr>
            <a:spLocks noGrp="1"/>
          </p:cNvSpPr>
          <p:nvPr>
            <p:ph idx="1"/>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991A7E-9136-1C4A-BE33-7453FE6B1A57}"/>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28991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0CE9C-3976-6D44-A458-E283D889B9F6}"/>
              </a:ext>
            </a:extLst>
          </p:cNvPr>
          <p:cNvSpPr>
            <a:spLocks noGrp="1"/>
          </p:cNvSpPr>
          <p:nvPr>
            <p:ph type="title"/>
          </p:nvPr>
        </p:nvSpPr>
        <p:spPr>
          <a:xfrm>
            <a:off x="839788" y="457200"/>
            <a:ext cx="3932237" cy="1600200"/>
          </a:xfrm>
        </p:spPr>
        <p:txBody>
          <a:bodyPr anchor="b"/>
          <a:lstStyle>
            <a:lvl1pPr>
              <a:defRPr sz="3200" b="0">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CBEFD1F9-20D2-5640-8EE5-768E8B48B1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2567707-7D80-2B44-BBBE-C67BB59156EE}"/>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49035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erson holding a tablet&#10;&#10;Description automatically generated">
            <a:extLst>
              <a:ext uri="{FF2B5EF4-FFF2-40B4-BE49-F238E27FC236}">
                <a16:creationId xmlns:a16="http://schemas.microsoft.com/office/drawing/2014/main" id="{2F590473-5C26-2581-E83E-FAA0749B24E8}"/>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827136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B61D7-42B9-8CF6-C292-D9253983F93D}"/>
              </a:ext>
            </a:extLst>
          </p:cNvPr>
          <p:cNvSpPr>
            <a:spLocks noGrp="1"/>
          </p:cNvSpPr>
          <p:nvPr>
            <p:ph type="ctrTitle"/>
          </p:nvPr>
        </p:nvSpPr>
        <p:spPr>
          <a:xfrm>
            <a:off x="7150100" y="860425"/>
            <a:ext cx="4419600" cy="1908175"/>
          </a:xfrm>
          <a:prstGeom prst="rect">
            <a:avLst/>
          </a:prstGeom>
        </p:spPr>
        <p:txBody>
          <a:bodyPr anchor="b"/>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73EF2F7D-491B-B9C2-07AC-4491C7E52E66}"/>
              </a:ext>
            </a:extLst>
          </p:cNvPr>
          <p:cNvSpPr>
            <a:spLocks noGrp="1"/>
          </p:cNvSpPr>
          <p:nvPr>
            <p:ph type="subTitle" idx="1"/>
          </p:nvPr>
        </p:nvSpPr>
        <p:spPr>
          <a:xfrm>
            <a:off x="7150100" y="2857500"/>
            <a:ext cx="4419600" cy="9017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9651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6183"/>
          </a:xfrm>
          <a:prstGeom prst="rect">
            <a:avLst/>
          </a:prstGeom>
        </p:spPr>
        <p:txBody>
          <a:bodyPr/>
          <a:lstStyle/>
          <a:p>
            <a:fld id="{8CC81B09-AC15-3144-AFDE-D35286AF729E}" type="datetimeFigureOut">
              <a:rPr lang="en-US" smtClean="0"/>
              <a:t>10/27/2025</a:t>
            </a:fld>
            <a:endParaRPr lang="en-US" dirty="0"/>
          </a:p>
        </p:txBody>
      </p:sp>
      <p:sp>
        <p:nvSpPr>
          <p:cNvPr id="5" name="Footer Placeholder 4"/>
          <p:cNvSpPr>
            <a:spLocks noGrp="1"/>
          </p:cNvSpPr>
          <p:nvPr>
            <p:ph type="ftr" sz="quarter" idx="11"/>
          </p:nvPr>
        </p:nvSpPr>
        <p:spPr>
          <a:xfrm>
            <a:off x="4165600" y="6356351"/>
            <a:ext cx="3860800" cy="366183"/>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6183"/>
          </a:xfrm>
          <a:prstGeom prst="rect">
            <a:avLst/>
          </a:prstGeom>
        </p:spPr>
        <p:txBody>
          <a:bodyPr/>
          <a:lstStyle/>
          <a:p>
            <a:fld id="{5A196516-2400-C646-AF1B-50053C75A1AA}" type="slidenum">
              <a:rPr lang="en-US" smtClean="0"/>
              <a:t>‹#›</a:t>
            </a:fld>
            <a:endParaRPr lang="en-US" dirty="0"/>
          </a:p>
        </p:txBody>
      </p:sp>
    </p:spTree>
    <p:extLst>
      <p:ext uri="{BB962C8B-B14F-4D97-AF65-F5344CB8AC3E}">
        <p14:creationId xmlns:p14="http://schemas.microsoft.com/office/powerpoint/2010/main" val="1653688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6183"/>
          </a:xfrm>
          <a:prstGeom prst="rect">
            <a:avLst/>
          </a:prstGeom>
        </p:spPr>
        <p:txBody>
          <a:bodyPr/>
          <a:lstStyle/>
          <a:p>
            <a:fld id="{8CC81B09-AC15-3144-AFDE-D35286AF729E}" type="datetimeFigureOut">
              <a:rPr lang="en-US" smtClean="0"/>
              <a:t>10/27/2025</a:t>
            </a:fld>
            <a:endParaRPr lang="en-US" dirty="0"/>
          </a:p>
        </p:txBody>
      </p:sp>
      <p:sp>
        <p:nvSpPr>
          <p:cNvPr id="5" name="Footer Placeholder 4"/>
          <p:cNvSpPr>
            <a:spLocks noGrp="1"/>
          </p:cNvSpPr>
          <p:nvPr>
            <p:ph type="ftr" sz="quarter" idx="11"/>
          </p:nvPr>
        </p:nvSpPr>
        <p:spPr>
          <a:xfrm>
            <a:off x="4165600" y="6356351"/>
            <a:ext cx="3860800" cy="366183"/>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6183"/>
          </a:xfrm>
          <a:prstGeom prst="rect">
            <a:avLst/>
          </a:prstGeom>
        </p:spPr>
        <p:txBody>
          <a:bodyPr/>
          <a:lstStyle/>
          <a:p>
            <a:fld id="{5A196516-2400-C646-AF1B-50053C75A1AA}" type="slidenum">
              <a:rPr lang="en-US" smtClean="0"/>
              <a:t>‹#›</a:t>
            </a:fld>
            <a:endParaRPr lang="en-US" dirty="0"/>
          </a:p>
        </p:txBody>
      </p:sp>
    </p:spTree>
    <p:extLst>
      <p:ext uri="{BB962C8B-B14F-4D97-AF65-F5344CB8AC3E}">
        <p14:creationId xmlns:p14="http://schemas.microsoft.com/office/powerpoint/2010/main" val="1480829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6183"/>
          </a:xfrm>
          <a:prstGeom prst="rect">
            <a:avLst/>
          </a:prstGeom>
        </p:spPr>
        <p:txBody>
          <a:bodyPr/>
          <a:lstStyle/>
          <a:p>
            <a:fld id="{8CC81B09-AC15-3144-AFDE-D35286AF729E}" type="datetimeFigureOut">
              <a:rPr lang="en-US" smtClean="0"/>
              <a:t>10/27/2025</a:t>
            </a:fld>
            <a:endParaRPr lang="en-US" dirty="0"/>
          </a:p>
        </p:txBody>
      </p:sp>
      <p:sp>
        <p:nvSpPr>
          <p:cNvPr id="5" name="Footer Placeholder 4"/>
          <p:cNvSpPr>
            <a:spLocks noGrp="1"/>
          </p:cNvSpPr>
          <p:nvPr>
            <p:ph type="ftr" sz="quarter" idx="11"/>
          </p:nvPr>
        </p:nvSpPr>
        <p:spPr>
          <a:xfrm>
            <a:off x="4165600" y="6356351"/>
            <a:ext cx="3860800" cy="366183"/>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6183"/>
          </a:xfrm>
          <a:prstGeom prst="rect">
            <a:avLst/>
          </a:prstGeom>
        </p:spPr>
        <p:txBody>
          <a:bodyPr/>
          <a:lstStyle/>
          <a:p>
            <a:fld id="{5A196516-2400-C646-AF1B-50053C75A1AA}" type="slidenum">
              <a:rPr lang="en-US" smtClean="0"/>
              <a:t>‹#›</a:t>
            </a:fld>
            <a:endParaRPr lang="en-US" dirty="0"/>
          </a:p>
        </p:txBody>
      </p:sp>
    </p:spTree>
    <p:extLst>
      <p:ext uri="{BB962C8B-B14F-4D97-AF65-F5344CB8AC3E}">
        <p14:creationId xmlns:p14="http://schemas.microsoft.com/office/powerpoint/2010/main" val="219612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6183"/>
          </a:xfrm>
          <a:prstGeom prst="rect">
            <a:avLst/>
          </a:prstGeom>
        </p:spPr>
        <p:txBody>
          <a:bodyPr/>
          <a:lstStyle/>
          <a:p>
            <a:fld id="{8CC81B09-AC15-3144-AFDE-D35286AF729E}" type="datetimeFigureOut">
              <a:rPr lang="en-US" smtClean="0"/>
              <a:t>10/27/2025</a:t>
            </a:fld>
            <a:endParaRPr lang="en-US" dirty="0"/>
          </a:p>
        </p:txBody>
      </p:sp>
      <p:sp>
        <p:nvSpPr>
          <p:cNvPr id="6" name="Footer Placeholder 5"/>
          <p:cNvSpPr>
            <a:spLocks noGrp="1"/>
          </p:cNvSpPr>
          <p:nvPr>
            <p:ph type="ftr" sz="quarter" idx="11"/>
          </p:nvPr>
        </p:nvSpPr>
        <p:spPr>
          <a:xfrm>
            <a:off x="4165600" y="6356351"/>
            <a:ext cx="3860800" cy="366183"/>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6183"/>
          </a:xfrm>
          <a:prstGeom prst="rect">
            <a:avLst/>
          </a:prstGeom>
        </p:spPr>
        <p:txBody>
          <a:bodyPr/>
          <a:lstStyle/>
          <a:p>
            <a:fld id="{5A196516-2400-C646-AF1B-50053C75A1AA}" type="slidenum">
              <a:rPr lang="en-US" smtClean="0"/>
              <a:t>‹#›</a:t>
            </a:fld>
            <a:endParaRPr lang="en-US" dirty="0"/>
          </a:p>
        </p:txBody>
      </p:sp>
    </p:spTree>
    <p:extLst>
      <p:ext uri="{BB962C8B-B14F-4D97-AF65-F5344CB8AC3E}">
        <p14:creationId xmlns:p14="http://schemas.microsoft.com/office/powerpoint/2010/main" val="672686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6183"/>
          </a:xfrm>
          <a:prstGeom prst="rect">
            <a:avLst/>
          </a:prstGeom>
        </p:spPr>
        <p:txBody>
          <a:bodyPr/>
          <a:lstStyle/>
          <a:p>
            <a:fld id="{8CC81B09-AC15-3144-AFDE-D35286AF729E}" type="datetimeFigureOut">
              <a:rPr lang="en-US" smtClean="0"/>
              <a:t>10/27/2025</a:t>
            </a:fld>
            <a:endParaRPr lang="en-US" dirty="0"/>
          </a:p>
        </p:txBody>
      </p:sp>
      <p:sp>
        <p:nvSpPr>
          <p:cNvPr id="8" name="Footer Placeholder 7"/>
          <p:cNvSpPr>
            <a:spLocks noGrp="1"/>
          </p:cNvSpPr>
          <p:nvPr>
            <p:ph type="ftr" sz="quarter" idx="11"/>
          </p:nvPr>
        </p:nvSpPr>
        <p:spPr>
          <a:xfrm>
            <a:off x="4165600" y="6356351"/>
            <a:ext cx="3860800" cy="366183"/>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6183"/>
          </a:xfrm>
          <a:prstGeom prst="rect">
            <a:avLst/>
          </a:prstGeom>
        </p:spPr>
        <p:txBody>
          <a:bodyPr/>
          <a:lstStyle/>
          <a:p>
            <a:fld id="{5A196516-2400-C646-AF1B-50053C75A1AA}" type="slidenum">
              <a:rPr lang="en-US" smtClean="0"/>
              <a:t>‹#›</a:t>
            </a:fld>
            <a:endParaRPr lang="en-US" dirty="0"/>
          </a:p>
        </p:txBody>
      </p:sp>
    </p:spTree>
    <p:extLst>
      <p:ext uri="{BB962C8B-B14F-4D97-AF65-F5344CB8AC3E}">
        <p14:creationId xmlns:p14="http://schemas.microsoft.com/office/powerpoint/2010/main" val="3885479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6183"/>
          </a:xfrm>
          <a:prstGeom prst="rect">
            <a:avLst/>
          </a:prstGeom>
        </p:spPr>
        <p:txBody>
          <a:bodyPr/>
          <a:lstStyle/>
          <a:p>
            <a:fld id="{8CC81B09-AC15-3144-AFDE-D35286AF729E}" type="datetimeFigureOut">
              <a:rPr lang="en-US" smtClean="0"/>
              <a:t>10/27/2025</a:t>
            </a:fld>
            <a:endParaRPr lang="en-US" dirty="0"/>
          </a:p>
        </p:txBody>
      </p:sp>
      <p:sp>
        <p:nvSpPr>
          <p:cNvPr id="4" name="Footer Placeholder 3"/>
          <p:cNvSpPr>
            <a:spLocks noGrp="1"/>
          </p:cNvSpPr>
          <p:nvPr>
            <p:ph type="ftr" sz="quarter" idx="11"/>
          </p:nvPr>
        </p:nvSpPr>
        <p:spPr>
          <a:xfrm>
            <a:off x="4165600" y="6356351"/>
            <a:ext cx="3860800" cy="366183"/>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6183"/>
          </a:xfrm>
          <a:prstGeom prst="rect">
            <a:avLst/>
          </a:prstGeom>
        </p:spPr>
        <p:txBody>
          <a:bodyPr/>
          <a:lstStyle/>
          <a:p>
            <a:fld id="{5A196516-2400-C646-AF1B-50053C75A1AA}" type="slidenum">
              <a:rPr lang="en-US" smtClean="0"/>
              <a:t>‹#›</a:t>
            </a:fld>
            <a:endParaRPr lang="en-US" dirty="0"/>
          </a:p>
        </p:txBody>
      </p:sp>
    </p:spTree>
    <p:extLst>
      <p:ext uri="{BB962C8B-B14F-4D97-AF65-F5344CB8AC3E}">
        <p14:creationId xmlns:p14="http://schemas.microsoft.com/office/powerpoint/2010/main" val="3015429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6183"/>
          </a:xfrm>
          <a:prstGeom prst="rect">
            <a:avLst/>
          </a:prstGeom>
        </p:spPr>
        <p:txBody>
          <a:bodyPr/>
          <a:lstStyle/>
          <a:p>
            <a:fld id="{8CC81B09-AC15-3144-AFDE-D35286AF729E}" type="datetimeFigureOut">
              <a:rPr lang="en-US" smtClean="0"/>
              <a:t>10/27/2025</a:t>
            </a:fld>
            <a:endParaRPr lang="en-US" dirty="0"/>
          </a:p>
        </p:txBody>
      </p:sp>
      <p:sp>
        <p:nvSpPr>
          <p:cNvPr id="3" name="Footer Placeholder 2"/>
          <p:cNvSpPr>
            <a:spLocks noGrp="1"/>
          </p:cNvSpPr>
          <p:nvPr>
            <p:ph type="ftr" sz="quarter" idx="11"/>
          </p:nvPr>
        </p:nvSpPr>
        <p:spPr>
          <a:xfrm>
            <a:off x="4165600" y="6356351"/>
            <a:ext cx="3860800" cy="366183"/>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6183"/>
          </a:xfrm>
          <a:prstGeom prst="rect">
            <a:avLst/>
          </a:prstGeom>
        </p:spPr>
        <p:txBody>
          <a:bodyPr/>
          <a:lstStyle/>
          <a:p>
            <a:fld id="{5A196516-2400-C646-AF1B-50053C75A1AA}" type="slidenum">
              <a:rPr lang="en-US" smtClean="0"/>
              <a:t>‹#›</a:t>
            </a:fld>
            <a:endParaRPr lang="en-US" dirty="0"/>
          </a:p>
        </p:txBody>
      </p:sp>
    </p:spTree>
    <p:extLst>
      <p:ext uri="{BB962C8B-B14F-4D97-AF65-F5344CB8AC3E}">
        <p14:creationId xmlns:p14="http://schemas.microsoft.com/office/powerpoint/2010/main" val="3556995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6183"/>
          </a:xfrm>
          <a:prstGeom prst="rect">
            <a:avLst/>
          </a:prstGeom>
        </p:spPr>
        <p:txBody>
          <a:bodyPr/>
          <a:lstStyle/>
          <a:p>
            <a:fld id="{8CC81B09-AC15-3144-AFDE-D35286AF729E}" type="datetimeFigureOut">
              <a:rPr lang="en-US" smtClean="0"/>
              <a:t>10/27/2025</a:t>
            </a:fld>
            <a:endParaRPr lang="en-US" dirty="0"/>
          </a:p>
        </p:txBody>
      </p:sp>
      <p:sp>
        <p:nvSpPr>
          <p:cNvPr id="6" name="Footer Placeholder 5"/>
          <p:cNvSpPr>
            <a:spLocks noGrp="1"/>
          </p:cNvSpPr>
          <p:nvPr>
            <p:ph type="ftr" sz="quarter" idx="11"/>
          </p:nvPr>
        </p:nvSpPr>
        <p:spPr>
          <a:xfrm>
            <a:off x="4165600" y="6356351"/>
            <a:ext cx="3860800" cy="366183"/>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6183"/>
          </a:xfrm>
          <a:prstGeom prst="rect">
            <a:avLst/>
          </a:prstGeom>
        </p:spPr>
        <p:txBody>
          <a:bodyPr/>
          <a:lstStyle/>
          <a:p>
            <a:fld id="{5A196516-2400-C646-AF1B-50053C75A1AA}" type="slidenum">
              <a:rPr lang="en-US" smtClean="0"/>
              <a:t>‹#›</a:t>
            </a:fld>
            <a:endParaRPr lang="en-US" dirty="0"/>
          </a:p>
        </p:txBody>
      </p:sp>
    </p:spTree>
    <p:extLst>
      <p:ext uri="{BB962C8B-B14F-4D97-AF65-F5344CB8AC3E}">
        <p14:creationId xmlns:p14="http://schemas.microsoft.com/office/powerpoint/2010/main" val="3458259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6183"/>
          </a:xfrm>
          <a:prstGeom prst="rect">
            <a:avLst/>
          </a:prstGeom>
        </p:spPr>
        <p:txBody>
          <a:bodyPr/>
          <a:lstStyle/>
          <a:p>
            <a:fld id="{8CC81B09-AC15-3144-AFDE-D35286AF729E}" type="datetimeFigureOut">
              <a:rPr lang="en-US" smtClean="0"/>
              <a:t>10/27/2025</a:t>
            </a:fld>
            <a:endParaRPr lang="en-US" dirty="0"/>
          </a:p>
        </p:txBody>
      </p:sp>
      <p:sp>
        <p:nvSpPr>
          <p:cNvPr id="6" name="Footer Placeholder 5"/>
          <p:cNvSpPr>
            <a:spLocks noGrp="1"/>
          </p:cNvSpPr>
          <p:nvPr>
            <p:ph type="ftr" sz="quarter" idx="11"/>
          </p:nvPr>
        </p:nvSpPr>
        <p:spPr>
          <a:xfrm>
            <a:off x="4165600" y="6356351"/>
            <a:ext cx="3860800" cy="366183"/>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6183"/>
          </a:xfrm>
          <a:prstGeom prst="rect">
            <a:avLst/>
          </a:prstGeom>
        </p:spPr>
        <p:txBody>
          <a:bodyPr/>
          <a:lstStyle/>
          <a:p>
            <a:fld id="{5A196516-2400-C646-AF1B-50053C75A1AA}" type="slidenum">
              <a:rPr lang="en-US" smtClean="0"/>
              <a:t>‹#›</a:t>
            </a:fld>
            <a:endParaRPr lang="en-US" dirty="0"/>
          </a:p>
        </p:txBody>
      </p:sp>
    </p:spTree>
    <p:extLst>
      <p:ext uri="{BB962C8B-B14F-4D97-AF65-F5344CB8AC3E}">
        <p14:creationId xmlns:p14="http://schemas.microsoft.com/office/powerpoint/2010/main" val="3624663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6183"/>
          </a:xfrm>
          <a:prstGeom prst="rect">
            <a:avLst/>
          </a:prstGeom>
        </p:spPr>
        <p:txBody>
          <a:bodyPr/>
          <a:lstStyle/>
          <a:p>
            <a:fld id="{8CC81B09-AC15-3144-AFDE-D35286AF729E}" type="datetimeFigureOut">
              <a:rPr lang="en-US" smtClean="0"/>
              <a:t>10/27/2025</a:t>
            </a:fld>
            <a:endParaRPr lang="en-US" dirty="0"/>
          </a:p>
        </p:txBody>
      </p:sp>
      <p:sp>
        <p:nvSpPr>
          <p:cNvPr id="5" name="Footer Placeholder 4"/>
          <p:cNvSpPr>
            <a:spLocks noGrp="1"/>
          </p:cNvSpPr>
          <p:nvPr>
            <p:ph type="ftr" sz="quarter" idx="11"/>
          </p:nvPr>
        </p:nvSpPr>
        <p:spPr>
          <a:xfrm>
            <a:off x="4165600" y="6356351"/>
            <a:ext cx="3860800" cy="366183"/>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6183"/>
          </a:xfrm>
          <a:prstGeom prst="rect">
            <a:avLst/>
          </a:prstGeom>
        </p:spPr>
        <p:txBody>
          <a:bodyPr/>
          <a:lstStyle/>
          <a:p>
            <a:fld id="{5A196516-2400-C646-AF1B-50053C75A1AA}" type="slidenum">
              <a:rPr lang="en-US" smtClean="0"/>
              <a:t>‹#›</a:t>
            </a:fld>
            <a:endParaRPr lang="en-US" dirty="0"/>
          </a:p>
        </p:txBody>
      </p:sp>
    </p:spTree>
    <p:extLst>
      <p:ext uri="{BB962C8B-B14F-4D97-AF65-F5344CB8AC3E}">
        <p14:creationId xmlns:p14="http://schemas.microsoft.com/office/powerpoint/2010/main" val="232987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5056-762D-2605-B3BF-0D0EC7D561F4}"/>
              </a:ext>
            </a:extLst>
          </p:cNvPr>
          <p:cNvSpPr>
            <a:spLocks noGrp="1"/>
          </p:cNvSpPr>
          <p:nvPr>
            <p:ph type="title"/>
          </p:nvPr>
        </p:nvSpPr>
        <p:spPr>
          <a:xfrm>
            <a:off x="6846276" y="365125"/>
            <a:ext cx="5046786"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7E598E1-8E50-0F27-0716-56EC3BEC9328}"/>
              </a:ext>
            </a:extLst>
          </p:cNvPr>
          <p:cNvSpPr>
            <a:spLocks noGrp="1"/>
          </p:cNvSpPr>
          <p:nvPr>
            <p:ph idx="1"/>
          </p:nvPr>
        </p:nvSpPr>
        <p:spPr>
          <a:xfrm>
            <a:off x="6846276" y="1825625"/>
            <a:ext cx="5046786"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7174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6183"/>
          </a:xfrm>
          <a:prstGeom prst="rect">
            <a:avLst/>
          </a:prstGeom>
        </p:spPr>
        <p:txBody>
          <a:bodyPr/>
          <a:lstStyle/>
          <a:p>
            <a:fld id="{8CC81B09-AC15-3144-AFDE-D35286AF729E}" type="datetimeFigureOut">
              <a:rPr lang="en-US" smtClean="0"/>
              <a:t>10/27/2025</a:t>
            </a:fld>
            <a:endParaRPr lang="en-US" dirty="0"/>
          </a:p>
        </p:txBody>
      </p:sp>
      <p:sp>
        <p:nvSpPr>
          <p:cNvPr id="5" name="Footer Placeholder 4"/>
          <p:cNvSpPr>
            <a:spLocks noGrp="1"/>
          </p:cNvSpPr>
          <p:nvPr>
            <p:ph type="ftr" sz="quarter" idx="11"/>
          </p:nvPr>
        </p:nvSpPr>
        <p:spPr>
          <a:xfrm>
            <a:off x="4165600" y="6356351"/>
            <a:ext cx="3860800" cy="366183"/>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6183"/>
          </a:xfrm>
          <a:prstGeom prst="rect">
            <a:avLst/>
          </a:prstGeom>
        </p:spPr>
        <p:txBody>
          <a:bodyPr/>
          <a:lstStyle/>
          <a:p>
            <a:fld id="{5A196516-2400-C646-AF1B-50053C75A1AA}" type="slidenum">
              <a:rPr lang="en-US" smtClean="0"/>
              <a:t>‹#›</a:t>
            </a:fld>
            <a:endParaRPr lang="en-US" dirty="0"/>
          </a:p>
        </p:txBody>
      </p:sp>
    </p:spTree>
    <p:extLst>
      <p:ext uri="{BB962C8B-B14F-4D97-AF65-F5344CB8AC3E}">
        <p14:creationId xmlns:p14="http://schemas.microsoft.com/office/powerpoint/2010/main" val="3109997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6183"/>
          </a:xfrm>
          <a:prstGeom prst="rect">
            <a:avLst/>
          </a:prstGeom>
        </p:spPr>
        <p:txBody>
          <a:bodyPr/>
          <a:lstStyle/>
          <a:p>
            <a:fld id="{8CC81B09-AC15-3144-AFDE-D35286AF729E}" type="datetimeFigureOut">
              <a:rPr lang="en-US" smtClean="0"/>
              <a:t>10/27/2025</a:t>
            </a:fld>
            <a:endParaRPr lang="en-US" dirty="0"/>
          </a:p>
        </p:txBody>
      </p:sp>
      <p:sp>
        <p:nvSpPr>
          <p:cNvPr id="5" name="Footer Placeholder 4"/>
          <p:cNvSpPr>
            <a:spLocks noGrp="1"/>
          </p:cNvSpPr>
          <p:nvPr>
            <p:ph type="ftr" sz="quarter" idx="11"/>
          </p:nvPr>
        </p:nvSpPr>
        <p:spPr>
          <a:xfrm>
            <a:off x="4165600" y="6356351"/>
            <a:ext cx="3860800" cy="366183"/>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6183"/>
          </a:xfrm>
          <a:prstGeom prst="rect">
            <a:avLst/>
          </a:prstGeom>
        </p:spPr>
        <p:txBody>
          <a:bodyPr/>
          <a:lstStyle/>
          <a:p>
            <a:fld id="{5A196516-2400-C646-AF1B-50053C75A1AA}" type="slidenum">
              <a:rPr lang="en-US" smtClean="0"/>
              <a:t>‹#›</a:t>
            </a:fld>
            <a:endParaRPr lang="en-US" dirty="0"/>
          </a:p>
        </p:txBody>
      </p:sp>
    </p:spTree>
    <p:extLst>
      <p:ext uri="{BB962C8B-B14F-4D97-AF65-F5344CB8AC3E}">
        <p14:creationId xmlns:p14="http://schemas.microsoft.com/office/powerpoint/2010/main" val="4259776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369FD-E2AF-723F-A265-68FB8A47923D}"/>
              </a:ext>
            </a:extLst>
          </p:cNvPr>
          <p:cNvSpPr>
            <a:spLocks noGrp="1"/>
          </p:cNvSpPr>
          <p:nvPr>
            <p:ph type="ctrTitle"/>
          </p:nvPr>
        </p:nvSpPr>
        <p:spPr>
          <a:xfrm>
            <a:off x="1524000" y="1731963"/>
            <a:ext cx="9144000" cy="2387600"/>
          </a:xfrm>
        </p:spPr>
        <p:txBody>
          <a:bodyPr anchor="b"/>
          <a:lstStyle>
            <a:lvl1pPr algn="ctr">
              <a:defRPr sz="60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F764DA87-9706-1B12-DFD7-A8BE3DD8558D}"/>
              </a:ext>
            </a:extLst>
          </p:cNvPr>
          <p:cNvSpPr>
            <a:spLocks noGrp="1"/>
          </p:cNvSpPr>
          <p:nvPr>
            <p:ph type="subTitle" idx="1"/>
          </p:nvPr>
        </p:nvSpPr>
        <p:spPr>
          <a:xfrm>
            <a:off x="1524000" y="42116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59181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B5FB1-271D-61DE-FB27-865E69F18D61}"/>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0DD91CF-BF2C-59D4-E361-3418F80C3F7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723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3408-5BC3-7F98-2F93-E0EFF6F16A64}"/>
              </a:ext>
            </a:extLst>
          </p:cNvPr>
          <p:cNvSpPr>
            <a:spLocks noGrp="1"/>
          </p:cNvSpPr>
          <p:nvPr>
            <p:ph type="title"/>
          </p:nvPr>
        </p:nvSpPr>
        <p:spPr>
          <a:xfrm>
            <a:off x="831850" y="1709738"/>
            <a:ext cx="10515600" cy="2852737"/>
          </a:xfrm>
        </p:spPr>
        <p:txBody>
          <a:bodyPr anchor="b"/>
          <a:lstStyle>
            <a:lvl1pPr>
              <a:defRPr sz="6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4ABECE9-2DC9-3750-A1E4-20E2DACFA64B}"/>
              </a:ext>
            </a:extLst>
          </p:cNvPr>
          <p:cNvSpPr>
            <a:spLocks noGrp="1"/>
          </p:cNvSpPr>
          <p:nvPr>
            <p:ph type="body" idx="1"/>
          </p:nvPr>
        </p:nvSpPr>
        <p:spPr>
          <a:xfrm>
            <a:off x="831850" y="4589463"/>
            <a:ext cx="10515600" cy="1500187"/>
          </a:xfrm>
        </p:spPr>
        <p:txBody>
          <a:bodyPr/>
          <a:lstStyle>
            <a:lvl1pPr marL="0" indent="0">
              <a:buNone/>
              <a:defRPr sz="2400">
                <a:solidFill>
                  <a:schemeClr val="accent5"/>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429789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8BD1-991A-9FB4-6A30-34FF4F66B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FDD52-3656-0468-6923-B1710BD5CA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D8B183-9317-FA72-051A-54A6CE85BC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4360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5D802-F7FD-3444-6FE1-CCEC26F2C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6E5937-094F-E5A6-18C9-A181C11E18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131C2-2321-AADF-B87F-00307F3FEB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383A74-BCC4-61CF-D83C-3C8979E618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970B0E-884B-B5DA-C340-4E4FEE0DD3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888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4.png"/><Relationship Id="rId5" Type="http://schemas.openxmlformats.org/officeDocument/2006/relationships/slideLayout" Target="../slideLayouts/slideLayout9.xml"/><Relationship Id="rId10" Type="http://schemas.openxmlformats.org/officeDocument/2006/relationships/theme" Target="../theme/theme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6.jpg"/><Relationship Id="rId4" Type="http://schemas.openxmlformats.org/officeDocument/2006/relationships/slideLayout" Target="../slideLayouts/slideLayout2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8.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8.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02754"/>
      </p:ext>
    </p:extLst>
  </p:cSld>
  <p:clrMap bg1="lt1" tx1="dk1" bg2="lt2" tx2="dk2" accent1="accent1" accent2="accent2" accent3="accent3" accent4="accent4" accent5="accent5" accent6="accent6" hlink="hlink" folHlink="folHlink"/>
  <p:sldLayoutIdLst>
    <p:sldLayoutId id="21474838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344518"/>
      </p:ext>
    </p:extLst>
  </p:cSld>
  <p:clrMap bg1="lt1" tx1="dk1" bg2="lt2" tx2="dk2" accent1="accent1" accent2="accent2" accent3="accent3" accent4="accent4" accent5="accent5" accent6="accent6" hlink="hlink" folHlink="folHlink"/>
  <p:sldLayoutIdLst>
    <p:sldLayoutId id="21474837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300239"/>
      </p:ext>
    </p:extLst>
  </p:cSld>
  <p:clrMap bg1="lt1" tx1="dk1" bg2="lt2" tx2="dk2" accent1="accent1" accent2="accent2" accent3="accent3" accent4="accent4" accent5="accent5" accent6="accent6" hlink="hlink" folHlink="folHlink"/>
  <p:sldLayoutIdLst>
    <p:sldLayoutId id="2147483787" r:id="rId1"/>
    <p:sldLayoutId id="21474837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up of a logo&#10;&#10;Description automatically generated">
            <a:extLst>
              <a:ext uri="{FF2B5EF4-FFF2-40B4-BE49-F238E27FC236}">
                <a16:creationId xmlns:a16="http://schemas.microsoft.com/office/drawing/2014/main" id="{2E437769-8C41-73B8-0DD7-56525B35618D}"/>
              </a:ext>
            </a:extLst>
          </p:cNvPr>
          <p:cNvPicPr>
            <a:picLocks noChangeAspect="1"/>
          </p:cNvPicPr>
          <p:nvPr userDrawn="1"/>
        </p:nvPicPr>
        <p:blipFill>
          <a:blip r:embed="rId11"/>
          <a:stretch>
            <a:fillRect/>
          </a:stretch>
        </p:blipFill>
        <p:spPr>
          <a:xfrm>
            <a:off x="0" y="-10159"/>
            <a:ext cx="12192000" cy="6868159"/>
          </a:xfrm>
          <a:prstGeom prst="rect">
            <a:avLst/>
          </a:prstGeom>
        </p:spPr>
      </p:pic>
      <p:sp>
        <p:nvSpPr>
          <p:cNvPr id="2" name="Title Placeholder 1">
            <a:extLst>
              <a:ext uri="{FF2B5EF4-FFF2-40B4-BE49-F238E27FC236}">
                <a16:creationId xmlns:a16="http://schemas.microsoft.com/office/drawing/2014/main" id="{C52FFD38-6C3D-EC47-8482-1616B21C6A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BF6799A-5984-F6B2-0860-4CEEB2525F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17660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Lst>
  <p:txStyles>
    <p:titleStyle>
      <a:lvl1pPr algn="l" defTabSz="914400" rtl="0" eaLnBrk="1" latinLnBrk="0" hangingPunct="1">
        <a:lnSpc>
          <a:spcPct val="90000"/>
        </a:lnSpc>
        <a:spcBef>
          <a:spcPct val="0"/>
        </a:spcBef>
        <a:buNone/>
        <a:defRPr sz="4400" kern="1200">
          <a:solidFill>
            <a:schemeClr val="accent1"/>
          </a:solidFill>
          <a:latin typeface="Poppins SemiBold" panose="00000700000000000000" pitchFamily="2" charset="0"/>
          <a:ea typeface="+mj-ea"/>
          <a:cs typeface="Poppins SemiBold" panose="000007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191D2-34D0-EE4C-9903-86425FFA4277}"/>
              </a:ext>
            </a:extLst>
          </p:cNvPr>
          <p:cNvSpPr>
            <a:spLocks noGrp="1"/>
          </p:cNvSpPr>
          <p:nvPr>
            <p:ph type="title"/>
          </p:nvPr>
        </p:nvSpPr>
        <p:spPr>
          <a:xfrm>
            <a:off x="1184030" y="365125"/>
            <a:ext cx="1016977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528E16-0687-AA49-B5A5-B4D4DB0503D2}"/>
              </a:ext>
            </a:extLst>
          </p:cNvPr>
          <p:cNvSpPr>
            <a:spLocks noGrp="1"/>
          </p:cNvSpPr>
          <p:nvPr>
            <p:ph type="body" idx="1"/>
          </p:nvPr>
        </p:nvSpPr>
        <p:spPr>
          <a:xfrm>
            <a:off x="1184030" y="1825625"/>
            <a:ext cx="1016976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80896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6" r:id="rId3"/>
    <p:sldLayoutId id="2147483767" r:id="rId4"/>
    <p:sldLayoutId id="2147483768" r:id="rId5"/>
    <p:sldLayoutId id="2147483769" r:id="rId6"/>
    <p:sldLayoutId id="2147483770" r:id="rId7"/>
  </p:sldLayoutIdLst>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ibre Frankl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ibre Frankl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ibre Frankl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191D2-34D0-EE4C-9903-86425FFA4277}"/>
              </a:ext>
            </a:extLst>
          </p:cNvPr>
          <p:cNvSpPr>
            <a:spLocks noGrp="1"/>
          </p:cNvSpPr>
          <p:nvPr>
            <p:ph type="title"/>
          </p:nvPr>
        </p:nvSpPr>
        <p:spPr>
          <a:xfrm>
            <a:off x="1384300" y="365125"/>
            <a:ext cx="99695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528E16-0687-AA49-B5A5-B4D4DB0503D2}"/>
              </a:ext>
            </a:extLst>
          </p:cNvPr>
          <p:cNvSpPr>
            <a:spLocks noGrp="1"/>
          </p:cNvSpPr>
          <p:nvPr>
            <p:ph type="body" idx="1"/>
          </p:nvPr>
        </p:nvSpPr>
        <p:spPr>
          <a:xfrm>
            <a:off x="1384300" y="1825625"/>
            <a:ext cx="99695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202344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Lst>
  <p:txStyles>
    <p:titleStyle>
      <a:lvl1pPr algn="l" defTabSz="914400" rtl="0" eaLnBrk="1" latinLnBrk="0" hangingPunct="1">
        <a:lnSpc>
          <a:spcPct val="90000"/>
        </a:lnSpc>
        <a:spcBef>
          <a:spcPct val="0"/>
        </a:spcBef>
        <a:buNone/>
        <a:defRPr sz="4400" b="1" i="0" kern="1200">
          <a:solidFill>
            <a:schemeClr val="accent4"/>
          </a:solidFill>
          <a:latin typeface="Poppins SemiBold" panose="00000700000000000000" pitchFamily="2" charset="0"/>
          <a:ea typeface="+mj-ea"/>
          <a:cs typeface="Poppins SemiBold" panose="000007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erson holding a tablet&#10;&#10;Description automatically generated">
            <a:extLst>
              <a:ext uri="{FF2B5EF4-FFF2-40B4-BE49-F238E27FC236}">
                <a16:creationId xmlns:a16="http://schemas.microsoft.com/office/drawing/2014/main" id="{8005CA22-42CB-34FF-B561-DBEC56AAE674}"/>
              </a:ext>
            </a:extLst>
          </p:cNvPr>
          <p:cNvPicPr>
            <a:picLocks noChangeAspect="1"/>
          </p:cNvPicPr>
          <p:nvPr userDrawn="1"/>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689414662"/>
      </p:ext>
    </p:extLst>
  </p:cSld>
  <p:clrMap bg1="lt1" tx1="dk1" bg2="lt2" tx2="dk2" accent1="accent1" accent2="accent2" accent3="accent3" accent4="accent4" accent5="accent5" accent6="accent6" hlink="hlink" folHlink="folHlink"/>
  <p:sldLayoutIdLst>
    <p:sldLayoutId id="21474838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616183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609585" rtl="0" eaLnBrk="1" latinLnBrk="0" hangingPunct="1">
        <a:spcBef>
          <a:spcPct val="0"/>
        </a:spcBef>
        <a:buNone/>
        <a:defRPr sz="5867"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32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667"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26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762758"/>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609585" rtl="0" eaLnBrk="1" latinLnBrk="0" hangingPunct="1">
        <a:spcBef>
          <a:spcPct val="0"/>
        </a:spcBef>
        <a:buNone/>
        <a:defRPr sz="5867"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32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667"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26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nursys.com/" TargetMode="External"/><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hyperlink" Target="mailto:nursecompact@ncsbn.org"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hyperlink" Target="https://nursecompact.com/files/nlc_definitions.pdf"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hyperlink" Target="https://nursecompact.com/files/NLC_Map.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hyperlink" Target="https://nursecompact.com/files/NLC_Map.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06EB-0A73-B54A-3A3F-CF6E23A0C9E5}"/>
              </a:ext>
            </a:extLst>
          </p:cNvPr>
          <p:cNvSpPr>
            <a:spLocks noGrp="1"/>
          </p:cNvSpPr>
          <p:nvPr>
            <p:ph type="ctrTitle"/>
          </p:nvPr>
        </p:nvSpPr>
        <p:spPr>
          <a:xfrm>
            <a:off x="139142" y="3358536"/>
            <a:ext cx="4931088" cy="1908175"/>
          </a:xfrm>
        </p:spPr>
        <p:txBody>
          <a:bodyPr/>
          <a:lstStyle/>
          <a:p>
            <a:r>
              <a:rPr lang="en-US" sz="2800" dirty="0">
                <a:latin typeface="Aptos"/>
              </a:rPr>
              <a:t>The NLC Multistate License: </a:t>
            </a:r>
            <a:br>
              <a:rPr lang="en-US" sz="2800" dirty="0">
                <a:latin typeface="Aptos"/>
              </a:rPr>
            </a:br>
            <a:r>
              <a:rPr lang="en-US" sz="2800" dirty="0">
                <a:latin typeface="Aptos"/>
              </a:rPr>
              <a:t>An Overview</a:t>
            </a:r>
            <a:br>
              <a:rPr lang="en-US" sz="2800" dirty="0">
                <a:latin typeface="Aptos"/>
              </a:rPr>
            </a:br>
            <a:r>
              <a:rPr lang="en-US" sz="2800" dirty="0">
                <a:latin typeface="Aptos"/>
              </a:rPr>
              <a:t/>
            </a:r>
            <a:br>
              <a:rPr lang="en-US" sz="2800" dirty="0">
                <a:latin typeface="Aptos"/>
              </a:rPr>
            </a:br>
            <a:r>
              <a:rPr lang="en-US" sz="2400" dirty="0">
                <a:latin typeface="Aptos"/>
              </a:rPr>
              <a:t>NJSNA/IFN Annual Conference</a:t>
            </a:r>
            <a:r>
              <a:rPr lang="en-US" sz="2800" dirty="0">
                <a:latin typeface="Aptos"/>
              </a:rPr>
              <a:t/>
            </a:r>
            <a:br>
              <a:rPr lang="en-US" sz="2800" dirty="0">
                <a:latin typeface="Aptos"/>
              </a:rPr>
            </a:br>
            <a:r>
              <a:rPr lang="en-US" sz="2400" dirty="0">
                <a:latin typeface="Aptos"/>
              </a:rPr>
              <a:t>October 17, 2025</a:t>
            </a:r>
            <a:endParaRPr lang="en-US" sz="2800" dirty="0">
              <a:latin typeface="Aptos"/>
            </a:endParaRPr>
          </a:p>
        </p:txBody>
      </p:sp>
      <p:sp>
        <p:nvSpPr>
          <p:cNvPr id="3" name="Subtitle 2">
            <a:extLst>
              <a:ext uri="{FF2B5EF4-FFF2-40B4-BE49-F238E27FC236}">
                <a16:creationId xmlns:a16="http://schemas.microsoft.com/office/drawing/2014/main" id="{FC282898-179B-5F00-6D06-1050F3358286}"/>
              </a:ext>
            </a:extLst>
          </p:cNvPr>
          <p:cNvSpPr>
            <a:spLocks noGrp="1"/>
          </p:cNvSpPr>
          <p:nvPr>
            <p:ph type="subTitle" idx="1"/>
          </p:nvPr>
        </p:nvSpPr>
        <p:spPr>
          <a:xfrm>
            <a:off x="374820" y="5695950"/>
            <a:ext cx="4030306" cy="901700"/>
          </a:xfrm>
        </p:spPr>
        <p:txBody>
          <a:bodyPr/>
          <a:lstStyle/>
          <a:p>
            <a:r>
              <a:rPr lang="en-US" sz="2000" dirty="0">
                <a:latin typeface="Aptos"/>
              </a:rPr>
              <a:t>Jim Puente, MS, MJ, CAE</a:t>
            </a:r>
          </a:p>
          <a:p>
            <a:r>
              <a:rPr lang="en-US" sz="2000" dirty="0">
                <a:latin typeface="Aptos"/>
              </a:rPr>
              <a:t>Director, NLC</a:t>
            </a:r>
          </a:p>
        </p:txBody>
      </p:sp>
    </p:spTree>
    <p:extLst>
      <p:ext uri="{BB962C8B-B14F-4D97-AF65-F5344CB8AC3E}">
        <p14:creationId xmlns:p14="http://schemas.microsoft.com/office/powerpoint/2010/main" val="352336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3DE38-6975-C38E-C011-452EA5DF9460}"/>
              </a:ext>
            </a:extLst>
          </p:cNvPr>
          <p:cNvSpPr>
            <a:spLocks noGrp="1"/>
          </p:cNvSpPr>
          <p:nvPr>
            <p:ph type="title"/>
          </p:nvPr>
        </p:nvSpPr>
        <p:spPr/>
        <p:txBody>
          <a:bodyPr>
            <a:normAutofit/>
          </a:bodyPr>
          <a:lstStyle/>
          <a:p>
            <a:r>
              <a:rPr lang="en-US" sz="3733" dirty="0"/>
              <a:t>NLC Rule - Changing PSOR (Permanent Relocation)</a:t>
            </a:r>
          </a:p>
        </p:txBody>
      </p:sp>
      <p:sp>
        <p:nvSpPr>
          <p:cNvPr id="5" name="Text Placeholder 4">
            <a:extLst>
              <a:ext uri="{FF2B5EF4-FFF2-40B4-BE49-F238E27FC236}">
                <a16:creationId xmlns:a16="http://schemas.microsoft.com/office/drawing/2014/main" id="{EF65D9CC-F926-D4FE-210A-78C3B6752C9E}"/>
              </a:ext>
            </a:extLst>
          </p:cNvPr>
          <p:cNvSpPr>
            <a:spLocks noGrp="1"/>
          </p:cNvSpPr>
          <p:nvPr>
            <p:ph type="body" sz="quarter" idx="3"/>
          </p:nvPr>
        </p:nvSpPr>
        <p:spPr>
          <a:xfrm>
            <a:off x="3289747" y="1418167"/>
            <a:ext cx="5389033" cy="641349"/>
          </a:xfrm>
        </p:spPr>
        <p:txBody>
          <a:bodyPr/>
          <a:lstStyle/>
          <a:p>
            <a:pPr algn="ctr"/>
            <a:r>
              <a:rPr lang="en-US" dirty="0">
                <a:solidFill>
                  <a:srgbClr val="C00000"/>
                </a:solidFill>
              </a:rPr>
              <a:t>As of Jan. 2, 2024</a:t>
            </a:r>
          </a:p>
        </p:txBody>
      </p:sp>
      <p:sp>
        <p:nvSpPr>
          <p:cNvPr id="6" name="Content Placeholder 5">
            <a:extLst>
              <a:ext uri="{FF2B5EF4-FFF2-40B4-BE49-F238E27FC236}">
                <a16:creationId xmlns:a16="http://schemas.microsoft.com/office/drawing/2014/main" id="{AD63A35C-3E70-9E4B-B5D3-26CC417FFFE2}"/>
              </a:ext>
            </a:extLst>
          </p:cNvPr>
          <p:cNvSpPr>
            <a:spLocks noGrp="1"/>
          </p:cNvSpPr>
          <p:nvPr>
            <p:ph sz="quarter" idx="4"/>
          </p:nvPr>
        </p:nvSpPr>
        <p:spPr>
          <a:xfrm>
            <a:off x="3489714" y="2827624"/>
            <a:ext cx="5389033" cy="3492161"/>
          </a:xfrm>
        </p:spPr>
        <p:txBody>
          <a:bodyPr>
            <a:normAutofit/>
          </a:bodyPr>
          <a:lstStyle/>
          <a:p>
            <a:pPr marL="0" indent="0">
              <a:buNone/>
            </a:pPr>
            <a:r>
              <a:rPr lang="en-US" sz="2400" dirty="0">
                <a:solidFill>
                  <a:srgbClr val="C00000"/>
                </a:solidFill>
              </a:rPr>
              <a:t>Rule 402 (2) A multistate licensee who changes primary state of residence to another party state shall apply for a multistate license in the new party state within 60 days.</a:t>
            </a:r>
          </a:p>
        </p:txBody>
      </p:sp>
    </p:spTree>
    <p:extLst>
      <p:ext uri="{BB962C8B-B14F-4D97-AF65-F5344CB8AC3E}">
        <p14:creationId xmlns:p14="http://schemas.microsoft.com/office/powerpoint/2010/main" val="33023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B3E75-A646-D626-EF23-4682E4325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BC1BA-348B-AAC7-17AF-9214120F7829}"/>
              </a:ext>
            </a:extLst>
          </p:cNvPr>
          <p:cNvSpPr>
            <a:spLocks noGrp="1"/>
          </p:cNvSpPr>
          <p:nvPr>
            <p:ph type="title"/>
          </p:nvPr>
        </p:nvSpPr>
        <p:spPr/>
        <p:txBody>
          <a:bodyPr>
            <a:normAutofit/>
          </a:bodyPr>
          <a:lstStyle/>
          <a:p>
            <a:r>
              <a:rPr lang="en-US" sz="3200" dirty="0"/>
              <a:t>60-Day Rule Resources on the NLC Website</a:t>
            </a:r>
          </a:p>
        </p:txBody>
      </p:sp>
      <p:pic>
        <p:nvPicPr>
          <p:cNvPr id="7" name="Picture 6">
            <a:extLst>
              <a:ext uri="{FF2B5EF4-FFF2-40B4-BE49-F238E27FC236}">
                <a16:creationId xmlns:a16="http://schemas.microsoft.com/office/drawing/2014/main" id="{1FF7B52A-81B9-209B-481C-200060E77133}"/>
              </a:ext>
            </a:extLst>
          </p:cNvPr>
          <p:cNvPicPr>
            <a:picLocks noChangeAspect="1"/>
          </p:cNvPicPr>
          <p:nvPr/>
        </p:nvPicPr>
        <p:blipFill>
          <a:blip r:embed="rId2"/>
          <a:stretch>
            <a:fillRect/>
          </a:stretch>
        </p:blipFill>
        <p:spPr>
          <a:xfrm>
            <a:off x="9265748" y="3869493"/>
            <a:ext cx="2560320" cy="2560320"/>
          </a:xfrm>
          <a:prstGeom prst="rect">
            <a:avLst/>
          </a:prstGeom>
        </p:spPr>
      </p:pic>
      <p:pic>
        <p:nvPicPr>
          <p:cNvPr id="4" name="Picture 3">
            <a:extLst>
              <a:ext uri="{FF2B5EF4-FFF2-40B4-BE49-F238E27FC236}">
                <a16:creationId xmlns:a16="http://schemas.microsoft.com/office/drawing/2014/main" id="{B19D9F58-8A28-18AD-F319-BBB8B1A0FE23}"/>
              </a:ext>
            </a:extLst>
          </p:cNvPr>
          <p:cNvPicPr>
            <a:picLocks noChangeAspect="1"/>
          </p:cNvPicPr>
          <p:nvPr/>
        </p:nvPicPr>
        <p:blipFill>
          <a:blip r:embed="rId3"/>
          <a:stretch>
            <a:fillRect/>
          </a:stretch>
        </p:blipFill>
        <p:spPr>
          <a:xfrm>
            <a:off x="1036010" y="1805151"/>
            <a:ext cx="7897404" cy="3507827"/>
          </a:xfrm>
          <a:prstGeom prst="rect">
            <a:avLst/>
          </a:prstGeom>
        </p:spPr>
      </p:pic>
    </p:spTree>
    <p:extLst>
      <p:ext uri="{BB962C8B-B14F-4D97-AF65-F5344CB8AC3E}">
        <p14:creationId xmlns:p14="http://schemas.microsoft.com/office/powerpoint/2010/main" val="3184784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517A47C-B2E5-4B79-8061-D74B1311A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9" name="Freeform: Shape 18">
            <a:extLst>
              <a:ext uri="{FF2B5EF4-FFF2-40B4-BE49-F238E27FC236}">
                <a16:creationId xmlns:a16="http://schemas.microsoft.com/office/drawing/2014/main" id="{C505E780-2083-4CB5-A42A-5E0E2908EC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D2C0AE1C-0118-41AE-8A10-7CDCBF10E9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A7E16F-5A7C-6529-96DF-3D36024931CE}"/>
              </a:ext>
            </a:extLst>
          </p:cNvPr>
          <p:cNvSpPr>
            <a:spLocks noGrp="1"/>
          </p:cNvSpPr>
          <p:nvPr>
            <p:ph type="title"/>
          </p:nvPr>
        </p:nvSpPr>
        <p:spPr>
          <a:xfrm>
            <a:off x="612648" y="1161288"/>
            <a:ext cx="3602736" cy="4526280"/>
          </a:xfrm>
        </p:spPr>
        <p:txBody>
          <a:bodyPr vert="horz" lIns="91440" tIns="45720" rIns="91440" bIns="45720" rtlCol="0" anchor="ctr">
            <a:normAutofit/>
          </a:bodyPr>
          <a:lstStyle/>
          <a:p>
            <a:r>
              <a:rPr lang="en-US" sz="4000" kern="1200" dirty="0">
                <a:solidFill>
                  <a:schemeClr val="tx1"/>
                </a:solidFill>
                <a:latin typeface="Aptos" panose="02110004020202020204"/>
                <a:cs typeface="+mj-cs"/>
              </a:rPr>
              <a:t>Rule 403</a:t>
            </a:r>
            <a:br>
              <a:rPr lang="en-US" sz="4000" kern="1200" dirty="0">
                <a:solidFill>
                  <a:schemeClr val="tx1"/>
                </a:solidFill>
                <a:latin typeface="Aptos" panose="02110004020202020204"/>
                <a:cs typeface="+mj-cs"/>
              </a:rPr>
            </a:br>
            <a:r>
              <a:rPr lang="en-US" sz="4000" kern="1200" dirty="0">
                <a:solidFill>
                  <a:schemeClr val="tx1"/>
                </a:solidFill>
                <a:latin typeface="Aptos" panose="02110004020202020204"/>
                <a:cs typeface="+mj-cs"/>
              </a:rPr>
              <a:t>Change in Primary State of Residence (PSOR)</a:t>
            </a:r>
          </a:p>
        </p:txBody>
      </p:sp>
      <p:sp>
        <p:nvSpPr>
          <p:cNvPr id="21" name="Rectangle 20">
            <a:extLst>
              <a:ext uri="{FF2B5EF4-FFF2-40B4-BE49-F238E27FC236}">
                <a16:creationId xmlns:a16="http://schemas.microsoft.com/office/drawing/2014/main" id="{463EEC44-1BA3-44ED-81FC-A644B04B2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22" name="TextBox 3">
            <a:extLst>
              <a:ext uri="{FF2B5EF4-FFF2-40B4-BE49-F238E27FC236}">
                <a16:creationId xmlns:a16="http://schemas.microsoft.com/office/drawing/2014/main" id="{DC88B0FA-7320-C7AD-20E9-58850EB5D718}"/>
              </a:ext>
            </a:extLst>
          </p:cNvPr>
          <p:cNvGraphicFramePr/>
          <p:nvPr>
            <p:extLst>
              <p:ext uri="{D42A27DB-BD31-4B8C-83A1-F6EECF244321}">
                <p14:modId xmlns:p14="http://schemas.microsoft.com/office/powerpoint/2010/main" val="538880729"/>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7150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3F85E-BE6D-8092-9EA1-72C153D08542}"/>
              </a:ext>
            </a:extLst>
          </p:cNvPr>
          <p:cNvSpPr>
            <a:spLocks noGrp="1"/>
          </p:cNvSpPr>
          <p:nvPr>
            <p:ph type="title"/>
          </p:nvPr>
        </p:nvSpPr>
        <p:spPr>
          <a:xfrm>
            <a:off x="747960" y="66546"/>
            <a:ext cx="10515600" cy="1325563"/>
          </a:xfrm>
        </p:spPr>
        <p:txBody>
          <a:bodyPr>
            <a:normAutofit/>
          </a:bodyPr>
          <a:lstStyle/>
          <a:p>
            <a:pPr algn="ctr"/>
            <a:r>
              <a:rPr lang="en-US" sz="3200" b="1" dirty="0">
                <a:latin typeface="Aptos"/>
              </a:rPr>
              <a:t>How Can Employers Ensure Nurses Hired from NLC States Hold the Correct License?</a:t>
            </a:r>
          </a:p>
        </p:txBody>
      </p:sp>
      <p:sp>
        <p:nvSpPr>
          <p:cNvPr id="5" name="TextBox 4">
            <a:extLst>
              <a:ext uri="{FF2B5EF4-FFF2-40B4-BE49-F238E27FC236}">
                <a16:creationId xmlns:a16="http://schemas.microsoft.com/office/drawing/2014/main" id="{F6CCC1C3-5C23-E8A1-07EA-1C630B509147}"/>
              </a:ext>
            </a:extLst>
          </p:cNvPr>
          <p:cNvSpPr txBox="1"/>
          <p:nvPr/>
        </p:nvSpPr>
        <p:spPr>
          <a:xfrm>
            <a:off x="642213" y="1704577"/>
            <a:ext cx="11142920" cy="4832092"/>
          </a:xfrm>
          <a:prstGeom prst="rect">
            <a:avLst/>
          </a:prstGeom>
          <a:noFill/>
        </p:spPr>
        <p:txBody>
          <a:bodyPr wrap="square" rtlCol="0">
            <a:spAutoFit/>
          </a:bodyPr>
          <a:lstStyle/>
          <a:p>
            <a:pPr marL="380990" indent="-380990" defTabSz="609585">
              <a:buFont typeface="Arial" panose="020B0604020202020204" pitchFamily="34" charset="0"/>
              <a:buChar char="•"/>
              <a:defRPr/>
            </a:pPr>
            <a:r>
              <a:rPr lang="en-US" sz="2000" dirty="0">
                <a:solidFill>
                  <a:prstClr val="black"/>
                </a:solidFill>
                <a:latin typeface="Calibri"/>
              </a:rPr>
              <a:t>Check the license status on </a:t>
            </a:r>
            <a:r>
              <a:rPr lang="en-US" sz="2000" dirty="0">
                <a:solidFill>
                  <a:prstClr val="black"/>
                </a:solidFill>
                <a:latin typeface="Calibri"/>
                <a:hlinkClick r:id="rId3"/>
              </a:rPr>
              <a:t>www.nursys.com</a:t>
            </a:r>
            <a:r>
              <a:rPr lang="en-US" sz="2000" dirty="0">
                <a:solidFill>
                  <a:prstClr val="black"/>
                </a:solidFill>
                <a:latin typeface="Calibri"/>
              </a:rPr>
              <a:t> using the Quick Confirm feature.</a:t>
            </a:r>
          </a:p>
          <a:p>
            <a:pPr marL="380990" indent="-380990" defTabSz="609585">
              <a:buFont typeface="Arial" panose="020B0604020202020204" pitchFamily="34" charset="0"/>
              <a:buChar char="•"/>
              <a:defRPr/>
            </a:pPr>
            <a:endParaRPr lang="en-US" sz="2000" dirty="0">
              <a:solidFill>
                <a:prstClr val="black"/>
              </a:solidFill>
              <a:latin typeface="Calibri"/>
            </a:endParaRPr>
          </a:p>
          <a:p>
            <a:pPr marL="380990" indent="-380990" defTabSz="609585">
              <a:buFont typeface="Arial" panose="020B0604020202020204" pitchFamily="34" charset="0"/>
              <a:buChar char="•"/>
              <a:defRPr/>
            </a:pPr>
            <a:r>
              <a:rPr lang="en-US" sz="2000" dirty="0">
                <a:solidFill>
                  <a:srgbClr val="FF0000"/>
                </a:solidFill>
                <a:latin typeface="Calibri"/>
              </a:rPr>
              <a:t>Determine if the nurse is changing the PSOR or not.</a:t>
            </a:r>
            <a:r>
              <a:rPr lang="en-US" sz="2000" dirty="0">
                <a:solidFill>
                  <a:prstClr val="black"/>
                </a:solidFill>
                <a:latin typeface="Calibri"/>
              </a:rPr>
              <a:t> Is the nurse moving and  becoming a resident of your state (or perhaps of an adjacent state, if the job is near state lines)? Is the nurse only in your state temporarily and then returning home?</a:t>
            </a:r>
          </a:p>
          <a:p>
            <a:pPr marL="380990" indent="-380990" defTabSz="609585">
              <a:buFont typeface="Arial" panose="020B0604020202020204" pitchFamily="34" charset="0"/>
              <a:buChar char="•"/>
              <a:defRPr/>
            </a:pPr>
            <a:endParaRPr lang="en-US" sz="2000" dirty="0">
              <a:solidFill>
                <a:prstClr val="black"/>
              </a:solidFill>
              <a:latin typeface="Calibri"/>
            </a:endParaRPr>
          </a:p>
          <a:p>
            <a:pPr marL="380990" indent="-380990" defTabSz="609585">
              <a:buFont typeface="Arial" panose="020B0604020202020204" pitchFamily="34" charset="0"/>
              <a:buChar char="•"/>
              <a:defRPr/>
            </a:pPr>
            <a:r>
              <a:rPr lang="en-US" sz="2000" dirty="0">
                <a:solidFill>
                  <a:prstClr val="black"/>
                </a:solidFill>
                <a:latin typeface="Calibri"/>
              </a:rPr>
              <a:t>The nurse </a:t>
            </a:r>
            <a:r>
              <a:rPr lang="en-US" sz="2000" b="1" dirty="0">
                <a:solidFill>
                  <a:prstClr val="black"/>
                </a:solidFill>
                <a:latin typeface="Calibri"/>
              </a:rPr>
              <a:t>changing PSOR </a:t>
            </a:r>
            <a:r>
              <a:rPr lang="en-US" sz="2000" dirty="0">
                <a:solidFill>
                  <a:prstClr val="black"/>
                </a:solidFill>
                <a:latin typeface="Calibri"/>
              </a:rPr>
              <a:t>must apply for license by endorsement upon moving. </a:t>
            </a:r>
          </a:p>
          <a:p>
            <a:pPr marL="380990" indent="-380990" defTabSz="609585">
              <a:buFont typeface="Arial" panose="020B0604020202020204" pitchFamily="34" charset="0"/>
              <a:buChar char="•"/>
              <a:defRPr/>
            </a:pPr>
            <a:endParaRPr lang="en-US" sz="2000" dirty="0">
              <a:solidFill>
                <a:prstClr val="black"/>
              </a:solidFill>
              <a:latin typeface="Calibri"/>
            </a:endParaRPr>
          </a:p>
          <a:p>
            <a:pPr marL="380990" indent="-380990" defTabSz="609585">
              <a:buFont typeface="Arial" panose="020B0604020202020204" pitchFamily="34" charset="0"/>
              <a:buChar char="•"/>
              <a:defRPr/>
            </a:pPr>
            <a:r>
              <a:rPr lang="en-US" sz="2000" dirty="0">
                <a:solidFill>
                  <a:prstClr val="black"/>
                </a:solidFill>
                <a:latin typeface="Calibri"/>
              </a:rPr>
              <a:t>The nurse </a:t>
            </a:r>
            <a:r>
              <a:rPr lang="en-US" sz="2000" b="1" dirty="0">
                <a:solidFill>
                  <a:prstClr val="black"/>
                </a:solidFill>
                <a:latin typeface="Calibri"/>
              </a:rPr>
              <a:t>not changing PSOR </a:t>
            </a:r>
            <a:r>
              <a:rPr lang="en-US" sz="2000" dirty="0">
                <a:solidFill>
                  <a:prstClr val="black"/>
                </a:solidFill>
                <a:latin typeface="Calibri"/>
              </a:rPr>
              <a:t>will practice in your state under her existing multistate license. I.e., The nurse’s intent is to return to her home state /PSOR. </a:t>
            </a:r>
          </a:p>
          <a:p>
            <a:pPr marL="380990" indent="-380990" defTabSz="609585">
              <a:buFont typeface="Arial" panose="020B0604020202020204" pitchFamily="34" charset="0"/>
              <a:buChar char="•"/>
              <a:defRPr/>
            </a:pPr>
            <a:endParaRPr lang="en-US" sz="2000" dirty="0">
              <a:solidFill>
                <a:prstClr val="black"/>
              </a:solidFill>
              <a:latin typeface="Calibri"/>
            </a:endParaRPr>
          </a:p>
          <a:p>
            <a:pPr marL="380990" indent="-380990" defTabSz="609585">
              <a:buFont typeface="Arial" panose="020B0604020202020204" pitchFamily="34" charset="0"/>
              <a:buChar char="•"/>
              <a:defRPr/>
            </a:pPr>
            <a:r>
              <a:rPr lang="en-US" sz="2000" dirty="0">
                <a:solidFill>
                  <a:prstClr val="black"/>
                </a:solidFill>
                <a:latin typeface="Calibri"/>
              </a:rPr>
              <a:t>Employers often implement a policy by which nurses who need to apply for license by endorsement, do so and provide proof within X number of days, e.g., 10 days.</a:t>
            </a:r>
          </a:p>
          <a:p>
            <a:pPr defTabSz="609585">
              <a:defRPr/>
            </a:pPr>
            <a:endParaRPr lang="en-US" sz="2400" dirty="0">
              <a:solidFill>
                <a:prstClr val="black"/>
              </a:solidFill>
              <a:latin typeface="Calibri"/>
            </a:endParaRPr>
          </a:p>
          <a:p>
            <a:pPr defTabSz="609585">
              <a:defRPr/>
            </a:pPr>
            <a:endParaRPr lang="en-US" sz="2400" dirty="0">
              <a:solidFill>
                <a:prstClr val="black"/>
              </a:solidFill>
              <a:latin typeface="Calibri"/>
            </a:endParaRPr>
          </a:p>
        </p:txBody>
      </p:sp>
    </p:spTree>
    <p:extLst>
      <p:ext uri="{BB962C8B-B14F-4D97-AF65-F5344CB8AC3E}">
        <p14:creationId xmlns:p14="http://schemas.microsoft.com/office/powerpoint/2010/main" val="3642772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FDAFEA5-E56B-9FE7-56A7-E494BF41CC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266700" dist="114300" dir="5460000" sx="93000" sy="93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1572789-2126-9880-1FD1-C7BD2C161FC9}"/>
              </a:ext>
            </a:extLst>
          </p:cNvPr>
          <p:cNvSpPr>
            <a:spLocks noGrp="1"/>
          </p:cNvSpPr>
          <p:nvPr>
            <p:ph type="title"/>
          </p:nvPr>
        </p:nvSpPr>
        <p:spPr>
          <a:xfrm>
            <a:off x="1340139" y="284194"/>
            <a:ext cx="10153849" cy="1109932"/>
          </a:xfrm>
        </p:spPr>
        <p:txBody>
          <a:bodyPr vert="horz" lIns="91440" tIns="45720" rIns="91440" bIns="45720" rtlCol="0" anchor="ctr">
            <a:normAutofit/>
          </a:bodyPr>
          <a:lstStyle/>
          <a:p>
            <a:r>
              <a:rPr lang="en-US" sz="3400" dirty="0">
                <a:solidFill>
                  <a:schemeClr val="tx1"/>
                </a:solidFill>
                <a:latin typeface="Aptos" panose="02110004020202020204"/>
                <a:cs typeface="+mj-cs"/>
              </a:rPr>
              <a:t>Changing PSOR from NLC State to NLC State</a:t>
            </a:r>
          </a:p>
        </p:txBody>
      </p:sp>
      <p:pic>
        <p:nvPicPr>
          <p:cNvPr id="7" name="Picture 6">
            <a:extLst>
              <a:ext uri="{FF2B5EF4-FFF2-40B4-BE49-F238E27FC236}">
                <a16:creationId xmlns:a16="http://schemas.microsoft.com/office/drawing/2014/main" id="{CD668BD8-7274-55A5-BCF5-26BA491BEEA5}"/>
              </a:ext>
            </a:extLst>
          </p:cNvPr>
          <p:cNvPicPr>
            <a:picLocks noChangeAspect="1"/>
          </p:cNvPicPr>
          <p:nvPr/>
        </p:nvPicPr>
        <p:blipFill>
          <a:blip r:embed="rId2"/>
          <a:stretch>
            <a:fillRect/>
          </a:stretch>
        </p:blipFill>
        <p:spPr>
          <a:xfrm>
            <a:off x="0" y="1719666"/>
            <a:ext cx="3054438" cy="2947265"/>
          </a:xfrm>
          <a:prstGeom prst="rect">
            <a:avLst/>
          </a:prstGeom>
        </p:spPr>
      </p:pic>
      <p:pic>
        <p:nvPicPr>
          <p:cNvPr id="4" name="Picture 3">
            <a:extLst>
              <a:ext uri="{FF2B5EF4-FFF2-40B4-BE49-F238E27FC236}">
                <a16:creationId xmlns:a16="http://schemas.microsoft.com/office/drawing/2014/main" id="{8686BC3A-D6A3-177E-DB67-1126D5CD107D}"/>
              </a:ext>
            </a:extLst>
          </p:cNvPr>
          <p:cNvPicPr>
            <a:picLocks noChangeAspect="1"/>
          </p:cNvPicPr>
          <p:nvPr/>
        </p:nvPicPr>
        <p:blipFill>
          <a:blip r:embed="rId3"/>
          <a:stretch>
            <a:fillRect/>
          </a:stretch>
        </p:blipFill>
        <p:spPr>
          <a:xfrm>
            <a:off x="3999027" y="3788463"/>
            <a:ext cx="2935225" cy="2743200"/>
          </a:xfrm>
          <a:prstGeom prst="rect">
            <a:avLst/>
          </a:prstGeom>
        </p:spPr>
      </p:pic>
      <p:sp>
        <p:nvSpPr>
          <p:cNvPr id="8" name="TextBox 7">
            <a:extLst>
              <a:ext uri="{FF2B5EF4-FFF2-40B4-BE49-F238E27FC236}">
                <a16:creationId xmlns:a16="http://schemas.microsoft.com/office/drawing/2014/main" id="{F0E80D57-56CA-874C-7AFA-59CBDB660CD3}"/>
              </a:ext>
            </a:extLst>
          </p:cNvPr>
          <p:cNvSpPr txBox="1"/>
          <p:nvPr/>
        </p:nvSpPr>
        <p:spPr>
          <a:xfrm>
            <a:off x="7221415" y="1687561"/>
            <a:ext cx="4665785" cy="4955516"/>
          </a:xfrm>
          <a:prstGeom prst="rect">
            <a:avLst/>
          </a:prstGeom>
        </p:spPr>
        <p:txBody>
          <a:bodyPr vert="horz" lIns="91440" tIns="45720" rIns="91440" bIns="45720" rtlCol="0" anchor="ctr">
            <a:normAutofit lnSpcReduction="10000"/>
          </a:bodyPr>
          <a:lstStyle/>
          <a:p>
            <a:pPr marL="285750" indent="-228600">
              <a:lnSpc>
                <a:spcPct val="90000"/>
              </a:lnSpc>
              <a:spcAft>
                <a:spcPts val="600"/>
              </a:spcAft>
              <a:buFont typeface="Arial" panose="020B0604020202020204" pitchFamily="34" charset="0"/>
              <a:buChar char="•"/>
            </a:pPr>
            <a:r>
              <a:rPr lang="en-US" dirty="0">
                <a:latin typeface="Aptos"/>
              </a:rPr>
              <a:t>Nurse Jones is a resident of Texas, holds an active Texas multistate license (MSL), and is relocating from Texas to Ohio, which will be his new primary state of residence.</a:t>
            </a:r>
          </a:p>
          <a:p>
            <a:pPr marL="285750" indent="-228600">
              <a:lnSpc>
                <a:spcPct val="90000"/>
              </a:lnSpc>
              <a:spcAft>
                <a:spcPts val="600"/>
              </a:spcAft>
              <a:buFont typeface="Arial" panose="020B0604020202020204" pitchFamily="34" charset="0"/>
              <a:buChar char="•"/>
            </a:pPr>
            <a:r>
              <a:rPr lang="en-US" dirty="0">
                <a:latin typeface="Aptos"/>
              </a:rPr>
              <a:t>Nurse Jones has 60 days from the time he arrives in Ohio to apply for license by endorsement with the Ohio Board of Nursing to obtain an Ohio MSL. </a:t>
            </a:r>
          </a:p>
          <a:p>
            <a:pPr marL="285750" indent="-228600">
              <a:lnSpc>
                <a:spcPct val="90000"/>
              </a:lnSpc>
              <a:spcAft>
                <a:spcPts val="600"/>
              </a:spcAft>
              <a:buFont typeface="Arial" panose="020B0604020202020204" pitchFamily="34" charset="0"/>
              <a:buChar char="•"/>
            </a:pPr>
            <a:r>
              <a:rPr lang="en-US" dirty="0">
                <a:latin typeface="Aptos"/>
              </a:rPr>
              <a:t>Nurse Jones may practice in Ohio under the active Texas MSL until the Ohio MSL is issued, at which time the Texas license is deactivated.  </a:t>
            </a:r>
          </a:p>
          <a:p>
            <a:pPr marL="285750" indent="-228600">
              <a:lnSpc>
                <a:spcPct val="90000"/>
              </a:lnSpc>
              <a:spcAft>
                <a:spcPts val="600"/>
              </a:spcAft>
              <a:buFont typeface="Arial" panose="020B0604020202020204" pitchFamily="34" charset="0"/>
              <a:buChar char="•"/>
            </a:pPr>
            <a:r>
              <a:rPr lang="en-US" dirty="0">
                <a:latin typeface="Aptos"/>
              </a:rPr>
              <a:t>Nurse Jones should no longer renew the Texas license once he relocates to Ohio.</a:t>
            </a:r>
          </a:p>
          <a:p>
            <a:pPr marL="285750" indent="-228600">
              <a:lnSpc>
                <a:spcPct val="90000"/>
              </a:lnSpc>
              <a:spcAft>
                <a:spcPts val="600"/>
              </a:spcAft>
              <a:buFont typeface="Arial" panose="020B0604020202020204" pitchFamily="34" charset="0"/>
              <a:buChar char="•"/>
            </a:pPr>
            <a:r>
              <a:rPr lang="en-US" b="1" dirty="0">
                <a:latin typeface="Aptos"/>
              </a:rPr>
              <a:t>Question: </a:t>
            </a:r>
            <a:r>
              <a:rPr lang="en-US" dirty="0">
                <a:latin typeface="Aptos"/>
              </a:rPr>
              <a:t>Since her Texas compact license does not expire for 18 months after relocating to Ohio, can she just wait until expiration before applying for an Ohio license? No, she must apply within 60 days.</a:t>
            </a:r>
          </a:p>
        </p:txBody>
      </p:sp>
      <p:pic>
        <p:nvPicPr>
          <p:cNvPr id="3" name="Picture 2" descr="A circular logo with text&#10;&#10;Description automatically generated">
            <a:extLst>
              <a:ext uri="{FF2B5EF4-FFF2-40B4-BE49-F238E27FC236}">
                <a16:creationId xmlns:a16="http://schemas.microsoft.com/office/drawing/2014/main" id="{FB5CB5F2-099B-B72F-BD6A-1651796A77A4}"/>
              </a:ext>
            </a:extLst>
          </p:cNvPr>
          <p:cNvPicPr>
            <a:picLocks noChangeAspect="1"/>
          </p:cNvPicPr>
          <p:nvPr/>
        </p:nvPicPr>
        <p:blipFill>
          <a:blip r:embed="rId4"/>
          <a:stretch>
            <a:fillRect/>
          </a:stretch>
        </p:blipFill>
        <p:spPr>
          <a:xfrm>
            <a:off x="371856" y="284194"/>
            <a:ext cx="749808" cy="743712"/>
          </a:xfrm>
          <a:prstGeom prst="rect">
            <a:avLst/>
          </a:prstGeom>
        </p:spPr>
      </p:pic>
      <p:cxnSp>
        <p:nvCxnSpPr>
          <p:cNvPr id="11" name="Straight Arrow Connector 10">
            <a:extLst>
              <a:ext uri="{FF2B5EF4-FFF2-40B4-BE49-F238E27FC236}">
                <a16:creationId xmlns:a16="http://schemas.microsoft.com/office/drawing/2014/main" id="{CFB21683-6BC1-60F3-FB7E-57B5001D0DAF}"/>
              </a:ext>
            </a:extLst>
          </p:cNvPr>
          <p:cNvCxnSpPr/>
          <p:nvPr/>
        </p:nvCxnSpPr>
        <p:spPr>
          <a:xfrm>
            <a:off x="3215640" y="2809575"/>
            <a:ext cx="1226820" cy="906780"/>
          </a:xfrm>
          <a:prstGeom prst="straightConnector1">
            <a:avLst/>
          </a:prstGeom>
          <a:ln w="57150" cap="flat" cmpd="sng" algn="ctr">
            <a:solidFill>
              <a:srgbClr val="147637"/>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89123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FF8D2E5-2C4E-47B1-930B-6C82B7C313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85797BB-8AFA-0A22-5AA9-6EBE6B226707}"/>
              </a:ext>
            </a:extLst>
          </p:cNvPr>
          <p:cNvSpPr txBox="1"/>
          <p:nvPr/>
        </p:nvSpPr>
        <p:spPr>
          <a:xfrm>
            <a:off x="841248" y="251312"/>
            <a:ext cx="10506456" cy="10102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tx1"/>
                </a:solidFill>
                <a:latin typeface="Aptos" panose="02110004020202020204"/>
                <a:ea typeface="+mj-ea"/>
                <a:cs typeface="+mj-cs"/>
              </a:rPr>
              <a:t>Travel Nurse Example</a:t>
            </a:r>
          </a:p>
        </p:txBody>
      </p:sp>
      <p:sp>
        <p:nvSpPr>
          <p:cNvPr id="32" name="Rectangle 31">
            <a:extLst>
              <a:ext uri="{FF2B5EF4-FFF2-40B4-BE49-F238E27FC236}">
                <a16:creationId xmlns:a16="http://schemas.microsoft.com/office/drawing/2014/main" id="{801E4ADA-0EA9-4930-846E-3C11E8BED6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B92FFCE-0C90-454E-AA25-D4EE9A6C39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descr="An orange outline of a state&#10;&#10;Description automatically generated">
            <a:extLst>
              <a:ext uri="{FF2B5EF4-FFF2-40B4-BE49-F238E27FC236}">
                <a16:creationId xmlns:a16="http://schemas.microsoft.com/office/drawing/2014/main" id="{7A299DA9-F705-D552-296E-EC81574A1B0F}"/>
              </a:ext>
            </a:extLst>
          </p:cNvPr>
          <p:cNvPicPr>
            <a:picLocks noChangeAspect="1"/>
          </p:cNvPicPr>
          <p:nvPr/>
        </p:nvPicPr>
        <p:blipFill>
          <a:blip r:embed="rId3"/>
          <a:stretch>
            <a:fillRect/>
          </a:stretch>
        </p:blipFill>
        <p:spPr>
          <a:xfrm>
            <a:off x="7541580" y="1650222"/>
            <a:ext cx="1010892" cy="1134171"/>
          </a:xfrm>
          <a:prstGeom prst="rect">
            <a:avLst/>
          </a:prstGeom>
        </p:spPr>
      </p:pic>
      <p:pic>
        <p:nvPicPr>
          <p:cNvPr id="7" name="Picture 6" descr="A blue silhouette of a state&#10;&#10;Description automatically generated">
            <a:extLst>
              <a:ext uri="{FF2B5EF4-FFF2-40B4-BE49-F238E27FC236}">
                <a16:creationId xmlns:a16="http://schemas.microsoft.com/office/drawing/2014/main" id="{DCAEE798-2BE3-8FF4-612B-287CDF18B66B}"/>
              </a:ext>
            </a:extLst>
          </p:cNvPr>
          <p:cNvPicPr>
            <a:picLocks noChangeAspect="1"/>
          </p:cNvPicPr>
          <p:nvPr/>
        </p:nvPicPr>
        <p:blipFill>
          <a:blip r:embed="rId4"/>
          <a:stretch>
            <a:fillRect/>
          </a:stretch>
        </p:blipFill>
        <p:spPr>
          <a:xfrm>
            <a:off x="8826074" y="5031110"/>
            <a:ext cx="2110926" cy="1018706"/>
          </a:xfrm>
          <a:prstGeom prst="rect">
            <a:avLst/>
          </a:prstGeom>
        </p:spPr>
      </p:pic>
      <p:sp>
        <p:nvSpPr>
          <p:cNvPr id="8" name="TextBox 7">
            <a:extLst>
              <a:ext uri="{FF2B5EF4-FFF2-40B4-BE49-F238E27FC236}">
                <a16:creationId xmlns:a16="http://schemas.microsoft.com/office/drawing/2014/main" id="{599A3564-12DF-9BF8-6106-3B4617E317A6}"/>
              </a:ext>
            </a:extLst>
          </p:cNvPr>
          <p:cNvSpPr txBox="1"/>
          <p:nvPr/>
        </p:nvSpPr>
        <p:spPr>
          <a:xfrm>
            <a:off x="1245855" y="2112280"/>
            <a:ext cx="6552987" cy="2871555"/>
          </a:xfrm>
          <a:prstGeom prst="rect">
            <a:avLst/>
          </a:prstGeom>
          <a:noFill/>
        </p:spPr>
        <p:txBody>
          <a:bodyPr wrap="square" rtlCol="0">
            <a:spAutoFit/>
          </a:bodyPr>
          <a:lstStyle/>
          <a:p>
            <a:pPr marL="234315" indent="-234315" defTabSz="749808">
              <a:spcAft>
                <a:spcPts val="600"/>
              </a:spcAft>
              <a:buFont typeface="Wingdings" panose="05000000000000000000" pitchFamily="2" charset="2"/>
              <a:buChar char="§"/>
            </a:pPr>
            <a:r>
              <a:rPr lang="en-US" sz="1640" kern="1200" dirty="0">
                <a:solidFill>
                  <a:schemeClr val="tx1"/>
                </a:solidFill>
                <a:latin typeface="Aptos"/>
                <a:ea typeface="+mn-ea"/>
                <a:cs typeface="+mn-cs"/>
              </a:rPr>
              <a:t>Nurse Smith is a legal resident of Arizona, holds an active Arizona multistate license (MSL), and is traveling to Kentucky for a 13-week travel nurse assignment.</a:t>
            </a:r>
          </a:p>
          <a:p>
            <a:pPr marL="234315" indent="-234315" defTabSz="749808">
              <a:spcAft>
                <a:spcPts val="600"/>
              </a:spcAft>
              <a:buFont typeface="Wingdings" panose="05000000000000000000" pitchFamily="2" charset="2"/>
              <a:buChar char="§"/>
            </a:pPr>
            <a:r>
              <a:rPr lang="en-US" sz="1640" kern="1200" dirty="0">
                <a:solidFill>
                  <a:schemeClr val="tx1"/>
                </a:solidFill>
                <a:latin typeface="Aptos"/>
                <a:ea typeface="+mn-ea"/>
                <a:cs typeface="+mn-cs"/>
              </a:rPr>
              <a:t>Nurse Smith will practice in Kentucky under her Arizona MSL. She will not need to obtain a Kentucky license because she is not becoming a legal resident of Kentucky.</a:t>
            </a:r>
          </a:p>
          <a:p>
            <a:pPr marL="234315" indent="-234315" defTabSz="749808">
              <a:spcAft>
                <a:spcPts val="600"/>
              </a:spcAft>
              <a:buFont typeface="Wingdings" panose="05000000000000000000" pitchFamily="2" charset="2"/>
              <a:buChar char="§"/>
            </a:pPr>
            <a:r>
              <a:rPr lang="en-US" sz="1640" kern="1200" dirty="0">
                <a:solidFill>
                  <a:schemeClr val="tx1"/>
                </a:solidFill>
                <a:latin typeface="Aptos"/>
                <a:ea typeface="+mn-ea"/>
                <a:cs typeface="+mn-cs"/>
              </a:rPr>
              <a:t>Nurse Smith is working in Kentucky temporarily and is maintaining Arizona as her primary state of residence for legal purposes, as she will return to Arizona.</a:t>
            </a:r>
          </a:p>
          <a:p>
            <a:pPr>
              <a:spcAft>
                <a:spcPts val="600"/>
              </a:spcAft>
            </a:pPr>
            <a:endParaRPr lang="en-US" dirty="0"/>
          </a:p>
        </p:txBody>
      </p:sp>
      <p:cxnSp>
        <p:nvCxnSpPr>
          <p:cNvPr id="29" name="Straight Arrow Connector 28">
            <a:extLst>
              <a:ext uri="{FF2B5EF4-FFF2-40B4-BE49-F238E27FC236}">
                <a16:creationId xmlns:a16="http://schemas.microsoft.com/office/drawing/2014/main" id="{5608D87A-EBDF-3341-C6E1-8CC0AEEA510B}"/>
              </a:ext>
            </a:extLst>
          </p:cNvPr>
          <p:cNvCxnSpPr/>
          <p:nvPr/>
        </p:nvCxnSpPr>
        <p:spPr>
          <a:xfrm>
            <a:off x="8702170" y="2908801"/>
            <a:ext cx="1058559" cy="1936701"/>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848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738814-1047-8D6D-02DF-5E6EB25D3852}"/>
              </a:ext>
            </a:extLst>
          </p:cNvPr>
          <p:cNvSpPr>
            <a:spLocks noGrp="1"/>
          </p:cNvSpPr>
          <p:nvPr>
            <p:ph type="title"/>
          </p:nvPr>
        </p:nvSpPr>
        <p:spPr>
          <a:xfrm>
            <a:off x="1384300" y="50332"/>
            <a:ext cx="9969500" cy="1325563"/>
          </a:xfrm>
        </p:spPr>
        <p:txBody>
          <a:bodyPr/>
          <a:lstStyle/>
          <a:p>
            <a:pPr algn="ctr"/>
            <a:r>
              <a:rPr lang="en-US" dirty="0">
                <a:solidFill>
                  <a:srgbClr val="002060"/>
                </a:solidFill>
                <a:latin typeface="Aptos" panose="02110004020202020204"/>
              </a:rPr>
              <a:t>Military Spouse Example</a:t>
            </a:r>
          </a:p>
        </p:txBody>
      </p:sp>
      <p:pic>
        <p:nvPicPr>
          <p:cNvPr id="7" name="Content Placeholder 6" descr="A circular logo with text&#10;&#10;Description automatically generated">
            <a:extLst>
              <a:ext uri="{FF2B5EF4-FFF2-40B4-BE49-F238E27FC236}">
                <a16:creationId xmlns:a16="http://schemas.microsoft.com/office/drawing/2014/main" id="{B192E0A4-2133-D823-B54E-0D2196978ADB}"/>
              </a:ext>
            </a:extLst>
          </p:cNvPr>
          <p:cNvPicPr>
            <a:picLocks noGrp="1" noChangeAspect="1"/>
          </p:cNvPicPr>
          <p:nvPr>
            <p:ph idx="1"/>
          </p:nvPr>
        </p:nvPicPr>
        <p:blipFill>
          <a:blip r:embed="rId2"/>
          <a:stretch>
            <a:fillRect/>
          </a:stretch>
        </p:blipFill>
        <p:spPr>
          <a:xfrm>
            <a:off x="259588" y="280993"/>
            <a:ext cx="749808" cy="743712"/>
          </a:xfrm>
        </p:spPr>
      </p:pic>
      <p:sp>
        <p:nvSpPr>
          <p:cNvPr id="11" name="TextBox 10">
            <a:extLst>
              <a:ext uri="{FF2B5EF4-FFF2-40B4-BE49-F238E27FC236}">
                <a16:creationId xmlns:a16="http://schemas.microsoft.com/office/drawing/2014/main" id="{1CC1575D-95F8-9BEF-27E8-51839774A735}"/>
              </a:ext>
            </a:extLst>
          </p:cNvPr>
          <p:cNvSpPr txBox="1"/>
          <p:nvPr/>
        </p:nvSpPr>
        <p:spPr>
          <a:xfrm>
            <a:off x="183594" y="1905506"/>
            <a:ext cx="9058030" cy="3046988"/>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ptos"/>
              </a:rPr>
              <a:t>Nurse Brown is a military spouse and a legal resident of Washington, her home state, where she holds an active Washington multistate (MSL) license.</a:t>
            </a:r>
          </a:p>
          <a:p>
            <a:pPr marR="0" lvl="0" algn="l" defTabSz="4572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pto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ptos"/>
              </a:rPr>
              <a:t>Her spouse received military orders to be in Utah for three years. She will practice at a civilian hospital in Utah under her Washington MSL. She will not need to obtain a Utah license because she is not becoming a legal resident of Utah; she and her family are only living there temporarily for military purposes.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Apto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ptos"/>
              </a:rPr>
              <a:t>Nurse Brown is maintaining Washington as her primary state of residence for legal purposes throughout successive military moves. She will continue to practice under her Washington MSL when the family is based in Virginia three years later, then South Carolina for three years, etc.</a:t>
            </a:r>
          </a:p>
          <a:p>
            <a:pPr marR="0" lvl="0" algn="l" defTabSz="4572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ptos"/>
            </a:endParaRPr>
          </a:p>
        </p:txBody>
      </p:sp>
      <p:pic>
        <p:nvPicPr>
          <p:cNvPr id="3" name="Picture 2">
            <a:extLst>
              <a:ext uri="{FF2B5EF4-FFF2-40B4-BE49-F238E27FC236}">
                <a16:creationId xmlns:a16="http://schemas.microsoft.com/office/drawing/2014/main" id="{9856B449-15A7-6C6E-1DA8-96D9CBBA5A9B}"/>
              </a:ext>
            </a:extLst>
          </p:cNvPr>
          <p:cNvPicPr>
            <a:picLocks noChangeAspect="1"/>
          </p:cNvPicPr>
          <p:nvPr/>
        </p:nvPicPr>
        <p:blipFill>
          <a:blip r:embed="rId3"/>
          <a:stretch>
            <a:fillRect/>
          </a:stretch>
        </p:blipFill>
        <p:spPr>
          <a:xfrm>
            <a:off x="9241624" y="1331448"/>
            <a:ext cx="2641736" cy="3784795"/>
          </a:xfrm>
          <a:prstGeom prst="rect">
            <a:avLst/>
          </a:prstGeom>
        </p:spPr>
      </p:pic>
    </p:spTree>
    <p:extLst>
      <p:ext uri="{BB962C8B-B14F-4D97-AF65-F5344CB8AC3E}">
        <p14:creationId xmlns:p14="http://schemas.microsoft.com/office/powerpoint/2010/main" val="2052826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7B872-388C-1D6F-35BD-24CA6E598EF5}"/>
              </a:ext>
            </a:extLst>
          </p:cNvPr>
          <p:cNvSpPr>
            <a:spLocks noGrp="1"/>
          </p:cNvSpPr>
          <p:nvPr>
            <p:ph type="title"/>
          </p:nvPr>
        </p:nvSpPr>
        <p:spPr>
          <a:xfrm>
            <a:off x="1301854" y="27846"/>
            <a:ext cx="9969500" cy="1325563"/>
          </a:xfrm>
        </p:spPr>
        <p:txBody>
          <a:bodyPr>
            <a:normAutofit/>
          </a:bodyPr>
          <a:lstStyle/>
          <a:p>
            <a:pPr algn="ctr"/>
            <a:r>
              <a:rPr lang="en-US" sz="5400" b="1" dirty="0">
                <a:latin typeface="Aptos"/>
              </a:rPr>
              <a:t>Nursys®</a:t>
            </a:r>
          </a:p>
        </p:txBody>
      </p:sp>
      <p:pic>
        <p:nvPicPr>
          <p:cNvPr id="7" name="Picture 6">
            <a:extLst>
              <a:ext uri="{FF2B5EF4-FFF2-40B4-BE49-F238E27FC236}">
                <a16:creationId xmlns:a16="http://schemas.microsoft.com/office/drawing/2014/main" id="{15DDB2FD-77B1-0C3A-E78C-E2EC262E9746}"/>
              </a:ext>
            </a:extLst>
          </p:cNvPr>
          <p:cNvPicPr>
            <a:picLocks noChangeAspect="1"/>
          </p:cNvPicPr>
          <p:nvPr/>
        </p:nvPicPr>
        <p:blipFill>
          <a:blip r:embed="rId2"/>
          <a:stretch>
            <a:fillRect/>
          </a:stretch>
        </p:blipFill>
        <p:spPr>
          <a:xfrm>
            <a:off x="1297249" y="1353409"/>
            <a:ext cx="9974105" cy="4754880"/>
          </a:xfrm>
          <a:prstGeom prst="rect">
            <a:avLst/>
          </a:prstGeom>
        </p:spPr>
      </p:pic>
    </p:spTree>
    <p:extLst>
      <p:ext uri="{BB962C8B-B14F-4D97-AF65-F5344CB8AC3E}">
        <p14:creationId xmlns:p14="http://schemas.microsoft.com/office/powerpoint/2010/main" val="4015761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91E2E-CF84-30CB-E930-8ADC7797F006}"/>
              </a:ext>
            </a:extLst>
          </p:cNvPr>
          <p:cNvSpPr>
            <a:spLocks noGrp="1"/>
          </p:cNvSpPr>
          <p:nvPr>
            <p:ph type="title"/>
          </p:nvPr>
        </p:nvSpPr>
        <p:spPr>
          <a:xfrm>
            <a:off x="1384300" y="37465"/>
            <a:ext cx="9969500" cy="1325563"/>
          </a:xfrm>
        </p:spPr>
        <p:txBody>
          <a:bodyPr>
            <a:normAutofit/>
          </a:bodyPr>
          <a:lstStyle/>
          <a:p>
            <a:pPr algn="ctr"/>
            <a:r>
              <a:rPr lang="en-US" sz="5400" b="1" dirty="0">
                <a:latin typeface="Aptos"/>
              </a:rPr>
              <a:t>Nursys QuickConfirm</a:t>
            </a:r>
          </a:p>
        </p:txBody>
      </p:sp>
      <p:pic>
        <p:nvPicPr>
          <p:cNvPr id="4" name="Picture 3">
            <a:extLst>
              <a:ext uri="{FF2B5EF4-FFF2-40B4-BE49-F238E27FC236}">
                <a16:creationId xmlns:a16="http://schemas.microsoft.com/office/drawing/2014/main" id="{30F19C40-E23C-A970-90BD-458F614949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386" y="2130083"/>
            <a:ext cx="11816860" cy="2377440"/>
          </a:xfrm>
          <a:prstGeom prst="rect">
            <a:avLst/>
          </a:prstGeom>
        </p:spPr>
      </p:pic>
    </p:spTree>
    <p:extLst>
      <p:ext uri="{BB962C8B-B14F-4D97-AF65-F5344CB8AC3E}">
        <p14:creationId xmlns:p14="http://schemas.microsoft.com/office/powerpoint/2010/main" val="2148785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40"/>
            <a:ext cx="12192000" cy="1143000"/>
          </a:xfrm>
          <a:solidFill>
            <a:srgbClr val="003183"/>
          </a:solidFill>
        </p:spPr>
        <p:txBody>
          <a:bodyPr>
            <a:normAutofit/>
          </a:bodyPr>
          <a:lstStyle/>
          <a:p>
            <a:r>
              <a:rPr lang="en-US" b="1" dirty="0">
                <a:solidFill>
                  <a:schemeClr val="bg1"/>
                </a:solidFill>
                <a:latin typeface="Aptos" panose="02110004020202020204"/>
              </a:rPr>
              <a:t>THANK YOU!</a:t>
            </a:r>
          </a:p>
        </p:txBody>
      </p:sp>
      <p:sp>
        <p:nvSpPr>
          <p:cNvPr id="11" name="Rectangle 10"/>
          <p:cNvSpPr/>
          <p:nvPr/>
        </p:nvSpPr>
        <p:spPr>
          <a:xfrm>
            <a:off x="1948873" y="1915747"/>
            <a:ext cx="7828572" cy="502766"/>
          </a:xfrm>
          <a:prstGeom prst="rect">
            <a:avLst/>
          </a:prstGeom>
        </p:spPr>
        <p:txBody>
          <a:bodyPr wrap="square">
            <a:spAutoFit/>
          </a:bodyPr>
          <a:lstStyle/>
          <a:p>
            <a:pPr defTabSz="609585"/>
            <a:endParaRPr lang="en-US" sz="2667" dirty="0">
              <a:solidFill>
                <a:prstClr val="black"/>
              </a:solidFill>
              <a:latin typeface="Calibri"/>
            </a:endParaRPr>
          </a:p>
        </p:txBody>
      </p:sp>
      <p:pic>
        <p:nvPicPr>
          <p:cNvPr id="3" name="Picture 2"/>
          <p:cNvPicPr>
            <a:picLocks noChangeAspect="1"/>
          </p:cNvPicPr>
          <p:nvPr/>
        </p:nvPicPr>
        <p:blipFill>
          <a:blip r:embed="rId3"/>
          <a:stretch>
            <a:fillRect/>
          </a:stretch>
        </p:blipFill>
        <p:spPr>
          <a:xfrm>
            <a:off x="3339715" y="1542059"/>
            <a:ext cx="5851236" cy="476958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266" y="5050843"/>
            <a:ext cx="1659917" cy="1659917"/>
          </a:xfrm>
          <a:prstGeom prst="rect">
            <a:avLst/>
          </a:prstGeom>
        </p:spPr>
      </p:pic>
      <p:sp>
        <p:nvSpPr>
          <p:cNvPr id="6" name="TextBox 5"/>
          <p:cNvSpPr txBox="1"/>
          <p:nvPr/>
        </p:nvSpPr>
        <p:spPr>
          <a:xfrm>
            <a:off x="3649937" y="2289054"/>
            <a:ext cx="5098472" cy="2308324"/>
          </a:xfrm>
          <a:prstGeom prst="rect">
            <a:avLst/>
          </a:prstGeom>
          <a:solidFill>
            <a:schemeClr val="bg1"/>
          </a:solidFill>
        </p:spPr>
        <p:txBody>
          <a:bodyPr wrap="square" rtlCol="0">
            <a:spAutoFit/>
          </a:bodyPr>
          <a:lstStyle/>
          <a:p>
            <a:pPr algn="ctr" defTabSz="609585"/>
            <a:endParaRPr lang="en-US" sz="2400" b="1" dirty="0">
              <a:solidFill>
                <a:prstClr val="black"/>
              </a:solidFill>
              <a:latin typeface="Calibri"/>
            </a:endParaRPr>
          </a:p>
          <a:p>
            <a:pPr algn="ctr" defTabSz="609585"/>
            <a:r>
              <a:rPr lang="en-US" sz="2400" b="1" dirty="0">
                <a:solidFill>
                  <a:prstClr val="black"/>
                </a:solidFill>
                <a:latin typeface="Calibri"/>
              </a:rPr>
              <a:t>Email: </a:t>
            </a:r>
            <a:endParaRPr lang="en-US" sz="2400" dirty="0">
              <a:solidFill>
                <a:prstClr val="black"/>
              </a:solidFill>
              <a:latin typeface="Calibri"/>
            </a:endParaRPr>
          </a:p>
          <a:p>
            <a:pPr algn="ctr" defTabSz="609585"/>
            <a:r>
              <a:rPr lang="en-US" sz="2400" b="1" u="sng" dirty="0">
                <a:solidFill>
                  <a:srgbClr val="003183"/>
                </a:solidFill>
                <a:latin typeface="Calibri"/>
                <a:hlinkClick r:id="rId5"/>
              </a:rPr>
              <a:t>nursecompact@ncsbn.org</a:t>
            </a:r>
            <a:r>
              <a:rPr lang="en-US" sz="2400" b="1" u="sng" dirty="0">
                <a:solidFill>
                  <a:srgbClr val="003183"/>
                </a:solidFill>
                <a:latin typeface="Calibri"/>
              </a:rPr>
              <a:t/>
            </a:r>
            <a:br>
              <a:rPr lang="en-US" sz="2400" b="1" u="sng" dirty="0">
                <a:solidFill>
                  <a:srgbClr val="003183"/>
                </a:solidFill>
                <a:latin typeface="Calibri"/>
              </a:rPr>
            </a:br>
            <a:r>
              <a:rPr lang="en-US" sz="2400" b="1" u="sng" dirty="0">
                <a:solidFill>
                  <a:srgbClr val="003183"/>
                </a:solidFill>
                <a:latin typeface="Calibri"/>
              </a:rPr>
              <a:t/>
            </a:r>
            <a:br>
              <a:rPr lang="en-US" sz="2400" b="1" u="sng" dirty="0">
                <a:solidFill>
                  <a:srgbClr val="003183"/>
                </a:solidFill>
                <a:latin typeface="Calibri"/>
              </a:rPr>
            </a:br>
            <a:r>
              <a:rPr lang="en-US" sz="2400" b="1" u="sng" dirty="0">
                <a:solidFill>
                  <a:srgbClr val="003183"/>
                </a:solidFill>
                <a:latin typeface="Calibri"/>
              </a:rPr>
              <a:t>Website:</a:t>
            </a:r>
            <a:endParaRPr lang="en-US" sz="2400" b="1" dirty="0">
              <a:solidFill>
                <a:srgbClr val="003183"/>
              </a:solidFill>
              <a:latin typeface="Calibri"/>
            </a:endParaRPr>
          </a:p>
          <a:p>
            <a:pPr algn="ctr" defTabSz="609585"/>
            <a:r>
              <a:rPr lang="en-US" sz="2400" b="1" u="sng" dirty="0">
                <a:solidFill>
                  <a:srgbClr val="003183"/>
                </a:solidFill>
                <a:latin typeface="Calibri"/>
              </a:rPr>
              <a:t>NLC.gov</a:t>
            </a:r>
          </a:p>
        </p:txBody>
      </p:sp>
      <p:grpSp>
        <p:nvGrpSpPr>
          <p:cNvPr id="7" name="Group 6">
            <a:extLst>
              <a:ext uri="{FF2B5EF4-FFF2-40B4-BE49-F238E27FC236}">
                <a16:creationId xmlns:a16="http://schemas.microsoft.com/office/drawing/2014/main" id="{62CD5CA4-F2AA-45D0-967C-95A6A7705187}"/>
              </a:ext>
            </a:extLst>
          </p:cNvPr>
          <p:cNvGrpSpPr/>
          <p:nvPr/>
        </p:nvGrpSpPr>
        <p:grpSpPr>
          <a:xfrm>
            <a:off x="2" y="6722318"/>
            <a:ext cx="12191999" cy="135655"/>
            <a:chOff x="0" y="6722345"/>
            <a:chExt cx="12191999" cy="135655"/>
          </a:xfrm>
        </p:grpSpPr>
        <p:sp>
          <p:nvSpPr>
            <p:cNvPr id="8" name="Rectangle 7">
              <a:extLst>
                <a:ext uri="{FF2B5EF4-FFF2-40B4-BE49-F238E27FC236}">
                  <a16:creationId xmlns:a16="http://schemas.microsoft.com/office/drawing/2014/main" id="{EFF0D172-1E76-439A-9F98-83109453CDD1}"/>
                </a:ext>
              </a:extLst>
            </p:cNvPr>
            <p:cNvSpPr/>
            <p:nvPr/>
          </p:nvSpPr>
          <p:spPr>
            <a:xfrm>
              <a:off x="0" y="6722345"/>
              <a:ext cx="6096000" cy="135655"/>
            </a:xfrm>
            <a:prstGeom prst="rect">
              <a:avLst/>
            </a:prstGeom>
            <a:gradFill>
              <a:gsLst>
                <a:gs pos="0">
                  <a:srgbClr val="14538F"/>
                </a:gs>
                <a:gs pos="100000">
                  <a:srgbClr val="01318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a:endParaRPr>
            </a:p>
          </p:txBody>
        </p:sp>
        <p:sp>
          <p:nvSpPr>
            <p:cNvPr id="9" name="Rectangle 27">
              <a:extLst>
                <a:ext uri="{FF2B5EF4-FFF2-40B4-BE49-F238E27FC236}">
                  <a16:creationId xmlns:a16="http://schemas.microsoft.com/office/drawing/2014/main" id="{831B143E-BD8A-4693-B694-DFE5DDA5DA73}"/>
                </a:ext>
              </a:extLst>
            </p:cNvPr>
            <p:cNvSpPr/>
            <p:nvPr/>
          </p:nvSpPr>
          <p:spPr>
            <a:xfrm>
              <a:off x="5857460" y="6722345"/>
              <a:ext cx="6334539" cy="135655"/>
            </a:xfrm>
            <a:custGeom>
              <a:avLst/>
              <a:gdLst>
                <a:gd name="connsiteX0" fmla="*/ 0 w 6096000"/>
                <a:gd name="connsiteY0" fmla="*/ 0 h 135655"/>
                <a:gd name="connsiteX1" fmla="*/ 6096000 w 6096000"/>
                <a:gd name="connsiteY1" fmla="*/ 0 h 135655"/>
                <a:gd name="connsiteX2" fmla="*/ 6096000 w 6096000"/>
                <a:gd name="connsiteY2" fmla="*/ 135655 h 135655"/>
                <a:gd name="connsiteX3" fmla="*/ 0 w 6096000"/>
                <a:gd name="connsiteY3" fmla="*/ 135655 h 135655"/>
                <a:gd name="connsiteX4" fmla="*/ 0 w 6096000"/>
                <a:gd name="connsiteY4" fmla="*/ 0 h 135655"/>
                <a:gd name="connsiteX0" fmla="*/ 151075 w 6096000"/>
                <a:gd name="connsiteY0" fmla="*/ 0 h 135655"/>
                <a:gd name="connsiteX1" fmla="*/ 6096000 w 6096000"/>
                <a:gd name="connsiteY1" fmla="*/ 0 h 135655"/>
                <a:gd name="connsiteX2" fmla="*/ 6096000 w 6096000"/>
                <a:gd name="connsiteY2" fmla="*/ 135655 h 135655"/>
                <a:gd name="connsiteX3" fmla="*/ 0 w 6096000"/>
                <a:gd name="connsiteY3" fmla="*/ 135655 h 135655"/>
                <a:gd name="connsiteX4" fmla="*/ 151075 w 6096000"/>
                <a:gd name="connsiteY4" fmla="*/ 0 h 13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35655">
                  <a:moveTo>
                    <a:pt x="151075" y="0"/>
                  </a:moveTo>
                  <a:lnTo>
                    <a:pt x="6096000" y="0"/>
                  </a:lnTo>
                  <a:lnTo>
                    <a:pt x="6096000" y="135655"/>
                  </a:lnTo>
                  <a:lnTo>
                    <a:pt x="0" y="135655"/>
                  </a:lnTo>
                  <a:lnTo>
                    <a:pt x="151075" y="0"/>
                  </a:lnTo>
                  <a:close/>
                </a:path>
              </a:pathLst>
            </a:custGeom>
            <a:gradFill>
              <a:gsLst>
                <a:gs pos="0">
                  <a:srgbClr val="BE081E"/>
                </a:gs>
                <a:gs pos="100000">
                  <a:srgbClr val="FF000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a:endParaRPr>
            </a:p>
          </p:txBody>
        </p:sp>
      </p:grpSp>
    </p:spTree>
    <p:extLst>
      <p:ext uri="{BB962C8B-B14F-4D97-AF65-F5344CB8AC3E}">
        <p14:creationId xmlns:p14="http://schemas.microsoft.com/office/powerpoint/2010/main" val="141111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033B1B-0257-5981-40DA-D4F79843184E}"/>
              </a:ext>
            </a:extLst>
          </p:cNvPr>
          <p:cNvSpPr>
            <a:spLocks noGrp="1"/>
          </p:cNvSpPr>
          <p:nvPr>
            <p:ph type="title"/>
          </p:nvPr>
        </p:nvSpPr>
        <p:spPr>
          <a:xfrm>
            <a:off x="1098113" y="47323"/>
            <a:ext cx="10169770" cy="1325563"/>
          </a:xfrm>
        </p:spPr>
        <p:txBody>
          <a:bodyPr/>
          <a:lstStyle/>
          <a:p>
            <a:r>
              <a:rPr lang="en-US" b="1" u="sng" dirty="0">
                <a:solidFill>
                  <a:srgbClr val="0070C0"/>
                </a:solidFill>
                <a:latin typeface="Aptos"/>
                <a:cs typeface="Arial" panose="020B0604020202020204" pitchFamily="34" charset="0"/>
              </a:rPr>
              <a:t>Definitions</a:t>
            </a:r>
          </a:p>
        </p:txBody>
      </p:sp>
      <p:sp>
        <p:nvSpPr>
          <p:cNvPr id="11" name="TextBox 10">
            <a:extLst>
              <a:ext uri="{FF2B5EF4-FFF2-40B4-BE49-F238E27FC236}">
                <a16:creationId xmlns:a16="http://schemas.microsoft.com/office/drawing/2014/main" id="{E62D0DF4-6CF9-03D8-C34F-DE701D03E801}"/>
              </a:ext>
            </a:extLst>
          </p:cNvPr>
          <p:cNvSpPr txBox="1"/>
          <p:nvPr/>
        </p:nvSpPr>
        <p:spPr>
          <a:xfrm>
            <a:off x="2344301" y="1213130"/>
            <a:ext cx="9300747"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C00000"/>
                </a:solidFill>
                <a:effectLst/>
                <a:uLnTx/>
                <a:uFillTx/>
                <a:latin typeface="Aptos"/>
                <a:cs typeface="Arial" panose="020B0604020202020204" pitchFamily="34" charset="0"/>
              </a:rPr>
              <a:t>Multistate License or Compact License</a:t>
            </a:r>
            <a:r>
              <a:rPr kumimoji="0" lang="en-US" sz="2400" b="0" i="0" u="none" strike="noStrike" kern="1200" cap="none" spc="0" normalizeH="0" baseline="0" noProof="0" dirty="0">
                <a:ln>
                  <a:noFill/>
                </a:ln>
                <a:solidFill>
                  <a:prstClr val="black"/>
                </a:solidFill>
                <a:effectLst/>
                <a:uLnTx/>
                <a:uFillTx/>
                <a:latin typeface="Aptos"/>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ptos"/>
              </a:rPr>
              <a:t> </a:t>
            </a:r>
            <a:r>
              <a:rPr kumimoji="0" lang="en-US" sz="2400" b="0" i="0" u="none" strike="noStrike" kern="1200" cap="none" spc="0" normalizeH="0" baseline="0" noProof="0" dirty="0">
                <a:ln>
                  <a:noFill/>
                </a:ln>
                <a:solidFill>
                  <a:prstClr val="black"/>
                </a:solidFill>
                <a:effectLst/>
                <a:uLnTx/>
                <a:uFillTx/>
                <a:latin typeface="Aptos"/>
                <a:cs typeface="Arial" panose="020B0604020202020204" pitchFamily="34" charset="0"/>
              </a:rPr>
              <a:t>one license issued in the primary state of residence, valid for practice in all NLC states </a:t>
            </a:r>
          </a:p>
        </p:txBody>
      </p:sp>
      <p:sp>
        <p:nvSpPr>
          <p:cNvPr id="13" name="TextBox 12">
            <a:extLst>
              <a:ext uri="{FF2B5EF4-FFF2-40B4-BE49-F238E27FC236}">
                <a16:creationId xmlns:a16="http://schemas.microsoft.com/office/drawing/2014/main" id="{00EDEF4B-B52F-68A8-3134-52083BE64963}"/>
              </a:ext>
            </a:extLst>
          </p:cNvPr>
          <p:cNvSpPr txBox="1"/>
          <p:nvPr/>
        </p:nvSpPr>
        <p:spPr>
          <a:xfrm>
            <a:off x="2388142" y="2177070"/>
            <a:ext cx="905475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C00000"/>
                </a:solidFill>
                <a:effectLst/>
                <a:uLnTx/>
                <a:uFillTx/>
                <a:latin typeface="Aptos"/>
                <a:cs typeface="Arial" panose="020B0604020202020204" pitchFamily="34" charset="0"/>
              </a:rPr>
              <a:t>Party State</a:t>
            </a:r>
            <a:r>
              <a:rPr kumimoji="0" lang="en-US" sz="1800" b="0" i="0" u="none" strike="noStrike" kern="1200" cap="none" spc="0" normalizeH="0" baseline="0" noProof="0" dirty="0">
                <a:ln>
                  <a:noFill/>
                </a:ln>
                <a:solidFill>
                  <a:prstClr val="black"/>
                </a:solidFill>
                <a:effectLst/>
                <a:uLnTx/>
                <a:uFillTx/>
                <a:latin typeface="Aptos"/>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ptos"/>
                <a:cs typeface="Arial" panose="020B0604020202020204" pitchFamily="34" charset="0"/>
              </a:rPr>
              <a:t>any NLC state</a:t>
            </a:r>
          </a:p>
        </p:txBody>
      </p:sp>
      <p:sp>
        <p:nvSpPr>
          <p:cNvPr id="17" name="TextBox 16">
            <a:extLst>
              <a:ext uri="{FF2B5EF4-FFF2-40B4-BE49-F238E27FC236}">
                <a16:creationId xmlns:a16="http://schemas.microsoft.com/office/drawing/2014/main" id="{C3F0B9F9-37E0-6824-A946-E483AEAC7327}"/>
              </a:ext>
            </a:extLst>
          </p:cNvPr>
          <p:cNvSpPr txBox="1"/>
          <p:nvPr/>
        </p:nvSpPr>
        <p:spPr>
          <a:xfrm>
            <a:off x="2344301" y="2872935"/>
            <a:ext cx="8192778"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C00000"/>
                </a:solidFill>
                <a:effectLst/>
                <a:uLnTx/>
                <a:uFillTx/>
                <a:latin typeface="Aptos"/>
                <a:cs typeface="Arial" panose="020B0604020202020204" pitchFamily="34" charset="0"/>
              </a:rPr>
              <a:t>Single-</a:t>
            </a:r>
            <a:r>
              <a:rPr lang="en-US" sz="2400" b="1" dirty="0">
                <a:solidFill>
                  <a:srgbClr val="C00000"/>
                </a:solidFill>
                <a:latin typeface="Aptos"/>
                <a:cs typeface="Arial" panose="020B0604020202020204" pitchFamily="34" charset="0"/>
              </a:rPr>
              <a:t>s</a:t>
            </a:r>
            <a:r>
              <a:rPr kumimoji="0" lang="en-US" sz="2400" b="1" i="0" u="none" strike="noStrike" kern="1200" cap="none" spc="0" normalizeH="0" baseline="0" noProof="0" dirty="0">
                <a:ln>
                  <a:noFill/>
                </a:ln>
                <a:solidFill>
                  <a:srgbClr val="C00000"/>
                </a:solidFill>
                <a:effectLst/>
                <a:uLnTx/>
                <a:uFillTx/>
                <a:latin typeface="Aptos"/>
                <a:cs typeface="Arial" panose="020B0604020202020204" pitchFamily="34" charset="0"/>
              </a:rPr>
              <a:t>tate License</a:t>
            </a:r>
            <a:r>
              <a:rPr kumimoji="0" lang="en-US" sz="1800" b="0" i="0" u="none" strike="noStrike" kern="1200" cap="none" spc="0" normalizeH="0" baseline="0" noProof="0" dirty="0">
                <a:ln>
                  <a:noFill/>
                </a:ln>
                <a:solidFill>
                  <a:prstClr val="black"/>
                </a:solidFill>
                <a:effectLst/>
                <a:uLnTx/>
                <a:uFillTx/>
                <a:latin typeface="Aptos"/>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ptos"/>
                <a:cs typeface="Arial" panose="020B0604020202020204" pitchFamily="34" charset="0"/>
              </a:rPr>
              <a:t>valid only in state of issuance</a:t>
            </a:r>
          </a:p>
        </p:txBody>
      </p:sp>
      <p:sp>
        <p:nvSpPr>
          <p:cNvPr id="21" name="TextBox 20">
            <a:extLst>
              <a:ext uri="{FF2B5EF4-FFF2-40B4-BE49-F238E27FC236}">
                <a16:creationId xmlns:a16="http://schemas.microsoft.com/office/drawing/2014/main" id="{2647B55A-A6C7-908A-C044-90FA69B8BD1B}"/>
              </a:ext>
            </a:extLst>
          </p:cNvPr>
          <p:cNvSpPr txBox="1"/>
          <p:nvPr/>
        </p:nvSpPr>
        <p:spPr>
          <a:xfrm>
            <a:off x="2390327" y="3594096"/>
            <a:ext cx="7908218"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C00000"/>
                </a:solidFill>
                <a:effectLst/>
                <a:uLnTx/>
                <a:uFillTx/>
                <a:latin typeface="Aptos"/>
                <a:cs typeface="Arial" panose="020B0604020202020204" pitchFamily="34" charset="0"/>
              </a:rPr>
              <a:t>Primary State of Residence (PSOR</a:t>
            </a:r>
            <a:r>
              <a:rPr kumimoji="0" lang="en-US" sz="2400" i="0" u="none" strike="noStrike" kern="1200" cap="none" spc="0" normalizeH="0" baseline="0" noProof="0" dirty="0">
                <a:ln>
                  <a:noFill/>
                </a:ln>
                <a:effectLst/>
                <a:uLnTx/>
                <a:uFillTx/>
                <a:latin typeface="Aptos"/>
                <a:cs typeface="Arial" panose="020B0604020202020204" pitchFamily="34" charset="0"/>
              </a:rPr>
              <a:t>): the state of legal residency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1" i="0" u="none" strike="noStrike" kern="1200" cap="none" spc="0" normalizeH="0" baseline="0" noProof="0" dirty="0">
              <a:ln>
                <a:noFill/>
              </a:ln>
              <a:solidFill>
                <a:srgbClr val="C00000"/>
              </a:solidFill>
              <a:effectLst/>
              <a:uLnTx/>
              <a:uFillTx/>
              <a:latin typeface="Aptos"/>
              <a:cs typeface="Arial" panose="020B0604020202020204" pitchFamily="34" charset="0"/>
            </a:endParaRPr>
          </a:p>
        </p:txBody>
      </p:sp>
      <p:sp>
        <p:nvSpPr>
          <p:cNvPr id="22" name="TextBox 21">
            <a:extLst>
              <a:ext uri="{FF2B5EF4-FFF2-40B4-BE49-F238E27FC236}">
                <a16:creationId xmlns:a16="http://schemas.microsoft.com/office/drawing/2014/main" id="{E5FFB707-5C7D-6255-DA86-47932FE45634}"/>
              </a:ext>
            </a:extLst>
          </p:cNvPr>
          <p:cNvSpPr txBox="1"/>
          <p:nvPr/>
        </p:nvSpPr>
        <p:spPr>
          <a:xfrm>
            <a:off x="2344301" y="4461785"/>
            <a:ext cx="7910403"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C00000"/>
                </a:solidFill>
                <a:effectLst/>
                <a:uLnTx/>
                <a:uFillTx/>
                <a:latin typeface="Aptos"/>
                <a:cs typeface="Arial" panose="020B0604020202020204" pitchFamily="34" charset="0"/>
              </a:rPr>
              <a:t>Remote States</a:t>
            </a:r>
            <a:r>
              <a:rPr kumimoji="0" lang="en-US" sz="2400" b="0" i="0" u="none" strike="noStrike" kern="1200" cap="none" spc="0" normalizeH="0" baseline="0" noProof="0" dirty="0">
                <a:ln>
                  <a:noFill/>
                </a:ln>
                <a:solidFill>
                  <a:prstClr val="black"/>
                </a:solidFill>
                <a:effectLst/>
                <a:uLnTx/>
                <a:uFillTx/>
                <a:latin typeface="Aptos"/>
                <a:cs typeface="Arial" panose="020B0604020202020204" pitchFamily="34" charset="0"/>
              </a:rPr>
              <a:t>: NLC states other than the home state</a:t>
            </a:r>
          </a:p>
        </p:txBody>
      </p:sp>
      <p:sp>
        <p:nvSpPr>
          <p:cNvPr id="23" name="TextBox 22">
            <a:extLst>
              <a:ext uri="{FF2B5EF4-FFF2-40B4-BE49-F238E27FC236}">
                <a16:creationId xmlns:a16="http://schemas.microsoft.com/office/drawing/2014/main" id="{E277C386-53C9-3C83-E79F-C3C8F278FB4E}"/>
              </a:ext>
            </a:extLst>
          </p:cNvPr>
          <p:cNvSpPr txBox="1"/>
          <p:nvPr/>
        </p:nvSpPr>
        <p:spPr>
          <a:xfrm>
            <a:off x="2344301" y="5053921"/>
            <a:ext cx="7370433"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C00000"/>
                </a:solidFill>
                <a:effectLst/>
                <a:uLnTx/>
                <a:uFillTx/>
                <a:latin typeface="Aptos"/>
                <a:cs typeface="Arial" panose="020B0604020202020204" pitchFamily="34" charset="0"/>
              </a:rPr>
              <a:t>Privilege to Practice (PTP)</a:t>
            </a:r>
            <a:r>
              <a:rPr kumimoji="0" lang="en-US" sz="2400" b="0" i="0" u="none" strike="noStrike" kern="1200" cap="none" spc="0" normalizeH="0" baseline="0" noProof="0" dirty="0">
                <a:ln>
                  <a:noFill/>
                </a:ln>
                <a:solidFill>
                  <a:prstClr val="black"/>
                </a:solidFill>
                <a:effectLst/>
                <a:uLnTx/>
                <a:uFillTx/>
                <a:latin typeface="Aptos"/>
                <a:cs typeface="Arial" panose="020B0604020202020204" pitchFamily="34" charset="0"/>
              </a:rPr>
              <a:t>: the authority for a multistate license holder to practice in other NLC states </a:t>
            </a:r>
          </a:p>
        </p:txBody>
      </p:sp>
      <p:sp>
        <p:nvSpPr>
          <p:cNvPr id="24" name="TextBox 23">
            <a:extLst>
              <a:ext uri="{FF2B5EF4-FFF2-40B4-BE49-F238E27FC236}">
                <a16:creationId xmlns:a16="http://schemas.microsoft.com/office/drawing/2014/main" id="{DB6BB443-6F07-FF08-FE8C-49B56922C34B}"/>
              </a:ext>
            </a:extLst>
          </p:cNvPr>
          <p:cNvSpPr txBox="1"/>
          <p:nvPr/>
        </p:nvSpPr>
        <p:spPr>
          <a:xfrm>
            <a:off x="1329247" y="6041133"/>
            <a:ext cx="89095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rPr>
              <a:t>For the full definitions list, visit:</a:t>
            </a:r>
            <a:r>
              <a:rPr kumimoji="0" lang="en-US" sz="2000" b="0" i="0" u="none" strike="noStrike" kern="1200" cap="none" spc="0" normalizeH="0" baseline="0" noProof="0" dirty="0">
                <a:ln>
                  <a:noFill/>
                </a:ln>
                <a:solidFill>
                  <a:prstClr val="black"/>
                </a:solidFill>
                <a:effectLst/>
                <a:uLnTx/>
                <a:uFillTx/>
                <a:latin typeface="Poppins Light"/>
                <a:ea typeface="+mn-ea"/>
                <a:cs typeface="+mn-cs"/>
              </a:rPr>
              <a:t> </a:t>
            </a:r>
            <a:r>
              <a:rPr kumimoji="0" lang="en-US" sz="2000" b="0" i="0" u="none" strike="noStrike" kern="1200" cap="none" spc="0" normalizeH="0" baseline="0" noProof="0" dirty="0">
                <a:ln>
                  <a:noFill/>
                </a:ln>
                <a:solidFill>
                  <a:prstClr val="black"/>
                </a:solidFill>
                <a:effectLst/>
                <a:uLnTx/>
                <a:uFillTx/>
                <a:latin typeface="Aptos" panose="02110004020202020204"/>
                <a:hlinkClick r:id="rId2"/>
              </a:rPr>
              <a:t>nursecompact.com/files/nlc_definitions.pdf</a:t>
            </a:r>
            <a:endParaRPr kumimoji="0" lang="en-US" sz="2000" b="0"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45910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anim calcmode="lin" valueType="num">
                                      <p:cBhvr additive="base">
                                        <p:cTn id="31"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 calcmode="lin" valueType="num">
                                      <p:cBhvr additive="base">
                                        <p:cTn id="3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p"/>
      <p:bldP spid="17" grpId="0" build="p"/>
      <p:bldP spid="21" grpId="0" build="p"/>
      <p:bldP spid="22" grpId="0" build="p"/>
      <p:bldP spid="2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EBFE0F-5B4C-61B5-14AD-AE6652F24A04}"/>
              </a:ext>
            </a:extLst>
          </p:cNvPr>
          <p:cNvSpPr>
            <a:spLocks noGrp="1"/>
          </p:cNvSpPr>
          <p:nvPr>
            <p:ph type="title"/>
          </p:nvPr>
        </p:nvSpPr>
        <p:spPr>
          <a:xfrm>
            <a:off x="187687" y="408084"/>
            <a:ext cx="9158831" cy="1325563"/>
          </a:xfrm>
        </p:spPr>
        <p:txBody>
          <a:bodyPr/>
          <a:lstStyle/>
          <a:p>
            <a:r>
              <a:rPr lang="en-US" dirty="0">
                <a:latin typeface="Aptos"/>
              </a:rPr>
              <a:t>What </a:t>
            </a:r>
            <a:r>
              <a:rPr lang="en-US" b="1" i="1" dirty="0">
                <a:latin typeface="Aptos"/>
              </a:rPr>
              <a:t>IS</a:t>
            </a:r>
            <a:r>
              <a:rPr lang="en-US" dirty="0">
                <a:latin typeface="Aptos"/>
              </a:rPr>
              <a:t> the Nurse Licensure Compact?</a:t>
            </a:r>
          </a:p>
        </p:txBody>
      </p:sp>
      <p:pic>
        <p:nvPicPr>
          <p:cNvPr id="3" name="Content Placeholder 2" descr="A stethoscope on a black background&#10;&#10;Description automatically generated">
            <a:extLst>
              <a:ext uri="{FF2B5EF4-FFF2-40B4-BE49-F238E27FC236}">
                <a16:creationId xmlns:a16="http://schemas.microsoft.com/office/drawing/2014/main" id="{E64527E9-515E-F39D-9BFE-48249E423C41}"/>
              </a:ext>
            </a:extLst>
          </p:cNvPr>
          <p:cNvPicPr>
            <a:picLocks noGrp="1" noChangeAspect="1"/>
          </p:cNvPicPr>
          <p:nvPr>
            <p:ph idx="1"/>
          </p:nvPr>
        </p:nvPicPr>
        <p:blipFill>
          <a:blip r:embed="rId2"/>
          <a:stretch>
            <a:fillRect/>
          </a:stretch>
        </p:blipFill>
        <p:spPr>
          <a:xfrm>
            <a:off x="9016130" y="273251"/>
            <a:ext cx="2988183" cy="4023360"/>
          </a:xfrm>
        </p:spPr>
      </p:pic>
      <p:sp>
        <p:nvSpPr>
          <p:cNvPr id="9" name="TextBox 8">
            <a:extLst>
              <a:ext uri="{FF2B5EF4-FFF2-40B4-BE49-F238E27FC236}">
                <a16:creationId xmlns:a16="http://schemas.microsoft.com/office/drawing/2014/main" id="{DE97BCD2-4212-B7D4-CDC7-A8094C46EB6F}"/>
              </a:ext>
            </a:extLst>
          </p:cNvPr>
          <p:cNvSpPr txBox="1"/>
          <p:nvPr/>
        </p:nvSpPr>
        <p:spPr>
          <a:xfrm>
            <a:off x="3136218" y="1868267"/>
            <a:ext cx="6210300" cy="1200329"/>
          </a:xfrm>
          <a:prstGeom prst="rect">
            <a:avLst/>
          </a:prstGeom>
          <a:noFill/>
        </p:spPr>
        <p:txBody>
          <a:bodyPr wrap="square" rtlCol="0">
            <a:spAutoFit/>
          </a:bodyPr>
          <a:lstStyle/>
          <a:p>
            <a:r>
              <a:rPr lang="en-US" sz="1800" dirty="0">
                <a:latin typeface="Aptos"/>
                <a:cs typeface="Arial" panose="020B0604020202020204" pitchFamily="34" charset="0"/>
              </a:rPr>
              <a:t>A statutory agreement in the form of state legislation between two or more states established for the purpose of remedying a particular problem of multistate concern.</a:t>
            </a:r>
          </a:p>
          <a:p>
            <a:endParaRPr lang="en-US" dirty="0"/>
          </a:p>
        </p:txBody>
      </p:sp>
      <p:pic>
        <p:nvPicPr>
          <p:cNvPr id="11" name="Picture 10" descr="A white cartoon character pointing at the camera&#10;&#10;Description automatically generated">
            <a:extLst>
              <a:ext uri="{FF2B5EF4-FFF2-40B4-BE49-F238E27FC236}">
                <a16:creationId xmlns:a16="http://schemas.microsoft.com/office/drawing/2014/main" id="{56995C9E-239E-0852-5E99-78BA5635A9E6}"/>
              </a:ext>
            </a:extLst>
          </p:cNvPr>
          <p:cNvPicPr>
            <a:picLocks noChangeAspect="1"/>
          </p:cNvPicPr>
          <p:nvPr/>
        </p:nvPicPr>
        <p:blipFill>
          <a:blip r:embed="rId3"/>
          <a:stretch>
            <a:fillRect/>
          </a:stretch>
        </p:blipFill>
        <p:spPr>
          <a:xfrm>
            <a:off x="330882" y="2010611"/>
            <a:ext cx="2514600" cy="4572000"/>
          </a:xfrm>
          <a:prstGeom prst="rect">
            <a:avLst/>
          </a:prstGeom>
        </p:spPr>
      </p:pic>
      <p:sp>
        <p:nvSpPr>
          <p:cNvPr id="12" name="TextBox 11">
            <a:extLst>
              <a:ext uri="{FF2B5EF4-FFF2-40B4-BE49-F238E27FC236}">
                <a16:creationId xmlns:a16="http://schemas.microsoft.com/office/drawing/2014/main" id="{74DA7D1B-91A7-4CA3-B1EC-36468119649F}"/>
              </a:ext>
            </a:extLst>
          </p:cNvPr>
          <p:cNvSpPr txBox="1"/>
          <p:nvPr/>
        </p:nvSpPr>
        <p:spPr>
          <a:xfrm>
            <a:off x="3136218" y="3143074"/>
            <a:ext cx="5713046" cy="646331"/>
          </a:xfrm>
          <a:prstGeom prst="rect">
            <a:avLst/>
          </a:prstGeom>
          <a:noFill/>
        </p:spPr>
        <p:txBody>
          <a:bodyPr wrap="square" rtlCol="0">
            <a:spAutoFit/>
          </a:bodyPr>
          <a:lstStyle/>
          <a:p>
            <a:r>
              <a:rPr lang="en-US" sz="1800" dirty="0">
                <a:latin typeface="Aptos"/>
                <a:cs typeface="Arial" panose="020B0604020202020204" pitchFamily="34" charset="0"/>
              </a:rPr>
              <a:t>A multistate license is NOT a national license; it is a state-based license. </a:t>
            </a:r>
            <a:endParaRPr lang="en-US" dirty="0">
              <a:latin typeface="Aptos"/>
            </a:endParaRPr>
          </a:p>
        </p:txBody>
      </p:sp>
      <p:sp>
        <p:nvSpPr>
          <p:cNvPr id="13" name="TextBox 12">
            <a:extLst>
              <a:ext uri="{FF2B5EF4-FFF2-40B4-BE49-F238E27FC236}">
                <a16:creationId xmlns:a16="http://schemas.microsoft.com/office/drawing/2014/main" id="{042E079F-5D0E-5E50-865D-846DB5B3F4A1}"/>
              </a:ext>
            </a:extLst>
          </p:cNvPr>
          <p:cNvSpPr txBox="1"/>
          <p:nvPr/>
        </p:nvSpPr>
        <p:spPr>
          <a:xfrm>
            <a:off x="3136218" y="4066138"/>
            <a:ext cx="5405802" cy="923330"/>
          </a:xfrm>
          <a:prstGeom prst="rect">
            <a:avLst/>
          </a:prstGeom>
          <a:noFill/>
        </p:spPr>
        <p:txBody>
          <a:bodyPr wrap="square" rtlCol="0">
            <a:spAutoFit/>
          </a:bodyPr>
          <a:lstStyle/>
          <a:p>
            <a:r>
              <a:rPr lang="en-US" sz="1800" dirty="0">
                <a:latin typeface="Aptos"/>
                <a:cs typeface="Arial" panose="020B0604020202020204" pitchFamily="34" charset="0"/>
              </a:rPr>
              <a:t>The NLC allows for a nurse (RN and LPN/VN) to have one multistate license (issued from his/her primary state of residency.) </a:t>
            </a:r>
            <a:endParaRPr lang="en-US" dirty="0">
              <a:latin typeface="Aptos"/>
            </a:endParaRPr>
          </a:p>
        </p:txBody>
      </p:sp>
      <p:sp>
        <p:nvSpPr>
          <p:cNvPr id="14" name="TextBox 13">
            <a:extLst>
              <a:ext uri="{FF2B5EF4-FFF2-40B4-BE49-F238E27FC236}">
                <a16:creationId xmlns:a16="http://schemas.microsoft.com/office/drawing/2014/main" id="{1908C3A1-3899-91FF-A05B-DAA052030901}"/>
              </a:ext>
            </a:extLst>
          </p:cNvPr>
          <p:cNvSpPr txBox="1"/>
          <p:nvPr/>
        </p:nvSpPr>
        <p:spPr>
          <a:xfrm>
            <a:off x="3136218" y="5281505"/>
            <a:ext cx="5036820" cy="923330"/>
          </a:xfrm>
          <a:prstGeom prst="rect">
            <a:avLst/>
          </a:prstGeom>
          <a:noFill/>
        </p:spPr>
        <p:txBody>
          <a:bodyPr wrap="square" rtlCol="0">
            <a:spAutoFit/>
          </a:bodyPr>
          <a:lstStyle/>
          <a:p>
            <a:r>
              <a:rPr lang="en-US" sz="1800" dirty="0">
                <a:latin typeface="Aptos"/>
                <a:cs typeface="Arial" panose="020B0604020202020204" pitchFamily="34" charset="0"/>
              </a:rPr>
              <a:t>The NLC permits the nurse to practice in other compact states (physically or via telehealth) subject to each states’ laws. </a:t>
            </a:r>
            <a:endParaRPr lang="en-US" dirty="0">
              <a:latin typeface="Aptos"/>
            </a:endParaRPr>
          </a:p>
        </p:txBody>
      </p:sp>
    </p:spTree>
    <p:extLst>
      <p:ext uri="{BB962C8B-B14F-4D97-AF65-F5344CB8AC3E}">
        <p14:creationId xmlns:p14="http://schemas.microsoft.com/office/powerpoint/2010/main" val="3927662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111AD0-5A5F-5C53-0A1C-C9C5693696D1}"/>
              </a:ext>
            </a:extLst>
          </p:cNvPr>
          <p:cNvPicPr>
            <a:picLocks noChangeAspect="1"/>
          </p:cNvPicPr>
          <p:nvPr/>
        </p:nvPicPr>
        <p:blipFill rotWithShape="1">
          <a:blip r:embed="rId2">
            <a:extLst>
              <a:ext uri="{28A0092B-C50C-407E-A947-70E740481C1C}">
                <a14:useLocalDpi xmlns:a14="http://schemas.microsoft.com/office/drawing/2010/main" val="0"/>
              </a:ext>
            </a:extLst>
          </a:blip>
          <a:srcRect t="-1" b="-3748"/>
          <a:stretch/>
        </p:blipFill>
        <p:spPr>
          <a:xfrm>
            <a:off x="2743200" y="155011"/>
            <a:ext cx="6489588" cy="2795644"/>
          </a:xfrm>
          <a:prstGeom prst="rect">
            <a:avLst/>
          </a:prstGeom>
          <a:effectLst>
            <a:glow rad="101600">
              <a:srgbClr val="4F81BD">
                <a:alpha val="40000"/>
              </a:srgbClr>
            </a:glow>
          </a:effectLst>
        </p:spPr>
      </p:pic>
      <p:sp>
        <p:nvSpPr>
          <p:cNvPr id="5" name="TextBox 4">
            <a:extLst>
              <a:ext uri="{FF2B5EF4-FFF2-40B4-BE49-F238E27FC236}">
                <a16:creationId xmlns:a16="http://schemas.microsoft.com/office/drawing/2014/main" id="{A081B4ED-4FDB-FC0D-3046-C70D94783E61}"/>
              </a:ext>
            </a:extLst>
          </p:cNvPr>
          <p:cNvSpPr txBox="1"/>
          <p:nvPr/>
        </p:nvSpPr>
        <p:spPr>
          <a:xfrm>
            <a:off x="1017095" y="3199460"/>
            <a:ext cx="99417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Mutual Recognition Model of Licensure</a:t>
            </a:r>
          </a:p>
        </p:txBody>
      </p:sp>
      <p:sp>
        <p:nvSpPr>
          <p:cNvPr id="6" name="TextBox 5">
            <a:extLst>
              <a:ext uri="{FF2B5EF4-FFF2-40B4-BE49-F238E27FC236}">
                <a16:creationId xmlns:a16="http://schemas.microsoft.com/office/drawing/2014/main" id="{268985D6-7DBC-0FB9-7626-24A8E2E29B2F}"/>
              </a:ext>
            </a:extLst>
          </p:cNvPr>
          <p:cNvSpPr txBox="1"/>
          <p:nvPr/>
        </p:nvSpPr>
        <p:spPr>
          <a:xfrm>
            <a:off x="1849256" y="3997821"/>
            <a:ext cx="8493487"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NLC was originally developed based on the Driver’s License Compact (DLC).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shares the same concept of one multistate license issued in the Primary State of Residence (PSOR) and accepted in all member states.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can drive across state lines with one license because other states are members of the driver’s license compact. They accept the license of your PSOR.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059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6412-636F-03B9-1228-B5D4A7DE8DC7}"/>
              </a:ext>
            </a:extLst>
          </p:cNvPr>
          <p:cNvSpPr>
            <a:spLocks noGrp="1"/>
          </p:cNvSpPr>
          <p:nvPr>
            <p:ph type="title"/>
          </p:nvPr>
        </p:nvSpPr>
        <p:spPr>
          <a:xfrm>
            <a:off x="793978" y="-148540"/>
            <a:ext cx="10515600" cy="1325563"/>
          </a:xfrm>
        </p:spPr>
        <p:txBody>
          <a:bodyPr>
            <a:normAutofit/>
          </a:bodyPr>
          <a:lstStyle/>
          <a:p>
            <a:pPr algn="ctr"/>
            <a:r>
              <a:rPr lang="en-US" sz="3600" dirty="0">
                <a:latin typeface="Aptos" panose="02110004020202020204"/>
              </a:rPr>
              <a:t>Which States are Members of the NLC? </a:t>
            </a:r>
          </a:p>
        </p:txBody>
      </p:sp>
      <p:pic>
        <p:nvPicPr>
          <p:cNvPr id="5" name="Content Placeholder 4" descr="A circular logo with text&#10;&#10;Description automatically generated">
            <a:extLst>
              <a:ext uri="{FF2B5EF4-FFF2-40B4-BE49-F238E27FC236}">
                <a16:creationId xmlns:a16="http://schemas.microsoft.com/office/drawing/2014/main" id="{FC986092-9A97-DC50-366B-38B05C769670}"/>
              </a:ext>
            </a:extLst>
          </p:cNvPr>
          <p:cNvPicPr>
            <a:picLocks noGrp="1" noChangeAspect="1"/>
          </p:cNvPicPr>
          <p:nvPr>
            <p:ph idx="1"/>
          </p:nvPr>
        </p:nvPicPr>
        <p:blipFill>
          <a:blip r:embed="rId3"/>
          <a:stretch>
            <a:fillRect/>
          </a:stretch>
        </p:blipFill>
        <p:spPr>
          <a:xfrm>
            <a:off x="882422" y="365125"/>
            <a:ext cx="749808" cy="743712"/>
          </a:xfrm>
        </p:spPr>
      </p:pic>
      <p:sp>
        <p:nvSpPr>
          <p:cNvPr id="8" name="TextBox 7">
            <a:extLst>
              <a:ext uri="{FF2B5EF4-FFF2-40B4-BE49-F238E27FC236}">
                <a16:creationId xmlns:a16="http://schemas.microsoft.com/office/drawing/2014/main" id="{7B2F96FE-E5F0-AF9B-7A0B-CB1D244311B8}"/>
              </a:ext>
            </a:extLst>
          </p:cNvPr>
          <p:cNvSpPr txBox="1"/>
          <p:nvPr/>
        </p:nvSpPr>
        <p:spPr>
          <a:xfrm>
            <a:off x="1211580" y="6202680"/>
            <a:ext cx="98526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For details, see: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www.nursecompact.com/files/NLC_Map.pdf</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20201FB-68AD-135A-D920-69F6762E9B53}"/>
              </a:ext>
            </a:extLst>
          </p:cNvPr>
          <p:cNvPicPr>
            <a:picLocks noChangeAspect="1"/>
          </p:cNvPicPr>
          <p:nvPr/>
        </p:nvPicPr>
        <p:blipFill>
          <a:blip r:embed="rId5"/>
          <a:stretch>
            <a:fillRect/>
          </a:stretch>
        </p:blipFill>
        <p:spPr>
          <a:xfrm>
            <a:off x="1909860" y="1010275"/>
            <a:ext cx="8283836" cy="5044693"/>
          </a:xfrm>
          <a:prstGeom prst="rect">
            <a:avLst/>
          </a:prstGeom>
        </p:spPr>
      </p:pic>
    </p:spTree>
    <p:extLst>
      <p:ext uri="{BB962C8B-B14F-4D97-AF65-F5344CB8AC3E}">
        <p14:creationId xmlns:p14="http://schemas.microsoft.com/office/powerpoint/2010/main" val="183085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C4701-A150-C4C3-3581-710B851170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AFE4C-7981-7005-10B9-248F8B2CC6BF}"/>
              </a:ext>
            </a:extLst>
          </p:cNvPr>
          <p:cNvSpPr>
            <a:spLocks noGrp="1"/>
          </p:cNvSpPr>
          <p:nvPr>
            <p:ph type="title"/>
          </p:nvPr>
        </p:nvSpPr>
        <p:spPr>
          <a:xfrm>
            <a:off x="793978" y="-148540"/>
            <a:ext cx="10515600" cy="1325563"/>
          </a:xfrm>
        </p:spPr>
        <p:txBody>
          <a:bodyPr>
            <a:normAutofit/>
          </a:bodyPr>
          <a:lstStyle/>
          <a:p>
            <a:pPr algn="ctr"/>
            <a:r>
              <a:rPr lang="en-US" sz="3600" dirty="0">
                <a:latin typeface="Aptos" panose="02110004020202020204"/>
              </a:rPr>
              <a:t>Implementation Status</a:t>
            </a:r>
          </a:p>
        </p:txBody>
      </p:sp>
      <p:pic>
        <p:nvPicPr>
          <p:cNvPr id="5" name="Content Placeholder 4" descr="A circular logo with text&#10;&#10;Description automatically generated">
            <a:extLst>
              <a:ext uri="{FF2B5EF4-FFF2-40B4-BE49-F238E27FC236}">
                <a16:creationId xmlns:a16="http://schemas.microsoft.com/office/drawing/2014/main" id="{496A2775-01E4-3329-3CF5-9177C2DB4FD3}"/>
              </a:ext>
            </a:extLst>
          </p:cNvPr>
          <p:cNvPicPr>
            <a:picLocks noGrp="1" noChangeAspect="1"/>
          </p:cNvPicPr>
          <p:nvPr>
            <p:ph idx="1"/>
          </p:nvPr>
        </p:nvPicPr>
        <p:blipFill>
          <a:blip r:embed="rId3"/>
          <a:stretch>
            <a:fillRect/>
          </a:stretch>
        </p:blipFill>
        <p:spPr>
          <a:xfrm>
            <a:off x="882422" y="365125"/>
            <a:ext cx="749808" cy="743712"/>
          </a:xfrm>
        </p:spPr>
      </p:pic>
      <p:sp>
        <p:nvSpPr>
          <p:cNvPr id="8" name="TextBox 7">
            <a:extLst>
              <a:ext uri="{FF2B5EF4-FFF2-40B4-BE49-F238E27FC236}">
                <a16:creationId xmlns:a16="http://schemas.microsoft.com/office/drawing/2014/main" id="{1A249FAA-6341-4164-92DE-3BE583C06FE4}"/>
              </a:ext>
            </a:extLst>
          </p:cNvPr>
          <p:cNvSpPr txBox="1"/>
          <p:nvPr/>
        </p:nvSpPr>
        <p:spPr>
          <a:xfrm>
            <a:off x="1211580" y="6202680"/>
            <a:ext cx="98526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For details, see: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www.nursecompact.com/files/NLC_Map.pdf</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49ED1A46-9310-9DF3-2FC7-76CC6A7D349E}"/>
              </a:ext>
            </a:extLst>
          </p:cNvPr>
          <p:cNvPicPr>
            <a:picLocks noChangeAspect="1"/>
          </p:cNvPicPr>
          <p:nvPr/>
        </p:nvPicPr>
        <p:blipFill>
          <a:blip r:embed="rId5"/>
          <a:stretch>
            <a:fillRect/>
          </a:stretch>
        </p:blipFill>
        <p:spPr>
          <a:xfrm>
            <a:off x="797859" y="1865154"/>
            <a:ext cx="10596282" cy="3127692"/>
          </a:xfrm>
          <a:prstGeom prst="rect">
            <a:avLst/>
          </a:prstGeom>
        </p:spPr>
      </p:pic>
    </p:spTree>
    <p:extLst>
      <p:ext uri="{BB962C8B-B14F-4D97-AF65-F5344CB8AC3E}">
        <p14:creationId xmlns:p14="http://schemas.microsoft.com/office/powerpoint/2010/main" val="2372817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26E74-AC81-11AF-EC10-6F3383AC6AA1}"/>
              </a:ext>
            </a:extLst>
          </p:cNvPr>
          <p:cNvSpPr>
            <a:spLocks noGrp="1"/>
          </p:cNvSpPr>
          <p:nvPr>
            <p:ph type="title"/>
          </p:nvPr>
        </p:nvSpPr>
        <p:spPr>
          <a:xfrm>
            <a:off x="0" y="0"/>
            <a:ext cx="12191999" cy="1325563"/>
          </a:xfrm>
        </p:spPr>
        <p:txBody>
          <a:bodyPr/>
          <a:lstStyle/>
          <a:p>
            <a:pPr algn="ctr"/>
            <a:r>
              <a:rPr lang="en-US" dirty="0"/>
              <a:t>       </a:t>
            </a:r>
            <a:r>
              <a:rPr lang="en-US" sz="3200" dirty="0"/>
              <a:t>Primary State of Residence (PSOR) is Key!</a:t>
            </a:r>
            <a:endParaRPr lang="en-US" dirty="0"/>
          </a:p>
        </p:txBody>
      </p:sp>
      <p:pic>
        <p:nvPicPr>
          <p:cNvPr id="5" name="Content Placeholder 4" descr="A circular logo with text&#10;&#10;Description automatically generated">
            <a:extLst>
              <a:ext uri="{FF2B5EF4-FFF2-40B4-BE49-F238E27FC236}">
                <a16:creationId xmlns:a16="http://schemas.microsoft.com/office/drawing/2014/main" id="{8578CDA6-A4CE-B3CE-F632-89F730740650}"/>
              </a:ext>
            </a:extLst>
          </p:cNvPr>
          <p:cNvPicPr>
            <a:picLocks noGrp="1" noChangeAspect="1"/>
          </p:cNvPicPr>
          <p:nvPr>
            <p:ph idx="1"/>
          </p:nvPr>
        </p:nvPicPr>
        <p:blipFill>
          <a:blip r:embed="rId2"/>
          <a:stretch>
            <a:fillRect/>
          </a:stretch>
        </p:blipFill>
        <p:spPr>
          <a:xfrm>
            <a:off x="425850" y="263241"/>
            <a:ext cx="1106276" cy="1097280"/>
          </a:xfrm>
        </p:spPr>
      </p:pic>
      <p:sp>
        <p:nvSpPr>
          <p:cNvPr id="6" name="TextBox 5">
            <a:extLst>
              <a:ext uri="{FF2B5EF4-FFF2-40B4-BE49-F238E27FC236}">
                <a16:creationId xmlns:a16="http://schemas.microsoft.com/office/drawing/2014/main" id="{09B00767-D8B5-A8D2-B247-971925903D97}"/>
              </a:ext>
            </a:extLst>
          </p:cNvPr>
          <p:cNvSpPr txBox="1"/>
          <p:nvPr/>
        </p:nvSpPr>
        <p:spPr>
          <a:xfrm>
            <a:off x="4609323" y="1320639"/>
            <a:ext cx="5921829" cy="707886"/>
          </a:xfrm>
          <a:prstGeom prst="rect">
            <a:avLst/>
          </a:prstGeom>
          <a:noFill/>
        </p:spPr>
        <p:txBody>
          <a:bodyPr wrap="square" rtlCol="0">
            <a:spAutoFit/>
          </a:bodyPr>
          <a:lstStyle/>
          <a:p>
            <a:r>
              <a:rPr lang="en-US" sz="2000" dirty="0">
                <a:latin typeface="Aptos"/>
              </a:rPr>
              <a:t>The compact license is issued based on your primary state of permanent residency for legal purposes.</a:t>
            </a:r>
            <a:endParaRPr lang="en-US" sz="2000" dirty="0"/>
          </a:p>
        </p:txBody>
      </p:sp>
      <p:sp>
        <p:nvSpPr>
          <p:cNvPr id="7" name="TextBox 6">
            <a:extLst>
              <a:ext uri="{FF2B5EF4-FFF2-40B4-BE49-F238E27FC236}">
                <a16:creationId xmlns:a16="http://schemas.microsoft.com/office/drawing/2014/main" id="{5FA11181-9C45-635C-BDF8-D01D2C94D1EC}"/>
              </a:ext>
            </a:extLst>
          </p:cNvPr>
          <p:cNvSpPr txBox="1"/>
          <p:nvPr/>
        </p:nvSpPr>
        <p:spPr>
          <a:xfrm>
            <a:off x="4609323" y="2219486"/>
            <a:ext cx="6743404" cy="707886"/>
          </a:xfrm>
          <a:prstGeom prst="rect">
            <a:avLst/>
          </a:prstGeom>
          <a:noFill/>
        </p:spPr>
        <p:txBody>
          <a:bodyPr wrap="square" rtlCol="0">
            <a:spAutoFit/>
          </a:bodyPr>
          <a:lstStyle/>
          <a:p>
            <a:r>
              <a:rPr lang="en-US" sz="2000" dirty="0">
                <a:latin typeface="Aptos"/>
              </a:rPr>
              <a:t>This is the state which issued your driver’s license and where </a:t>
            </a:r>
          </a:p>
          <a:p>
            <a:r>
              <a:rPr lang="en-US" sz="2000" dirty="0">
                <a:latin typeface="Aptos"/>
              </a:rPr>
              <a:t>you are registered to vote.</a:t>
            </a:r>
          </a:p>
        </p:txBody>
      </p:sp>
      <p:sp>
        <p:nvSpPr>
          <p:cNvPr id="8" name="TextBox 7">
            <a:extLst>
              <a:ext uri="{FF2B5EF4-FFF2-40B4-BE49-F238E27FC236}">
                <a16:creationId xmlns:a16="http://schemas.microsoft.com/office/drawing/2014/main" id="{F9611B16-993A-0CA4-6C5E-679384F61BF9}"/>
              </a:ext>
            </a:extLst>
          </p:cNvPr>
          <p:cNvSpPr txBox="1"/>
          <p:nvPr/>
        </p:nvSpPr>
        <p:spPr>
          <a:xfrm>
            <a:off x="4609323" y="3118333"/>
            <a:ext cx="9150220" cy="1015663"/>
          </a:xfrm>
          <a:prstGeom prst="rect">
            <a:avLst/>
          </a:prstGeom>
          <a:noFill/>
        </p:spPr>
        <p:txBody>
          <a:bodyPr wrap="square" rtlCol="0">
            <a:spAutoFit/>
          </a:bodyPr>
          <a:lstStyle/>
          <a:p>
            <a:r>
              <a:rPr lang="en-US" sz="2000" dirty="0">
                <a:latin typeface="Aptos"/>
              </a:rPr>
              <a:t>If you change your primary state of residence, then you are required </a:t>
            </a:r>
          </a:p>
          <a:p>
            <a:r>
              <a:rPr lang="en-US" sz="2000" dirty="0">
                <a:latin typeface="Aptos"/>
              </a:rPr>
              <a:t>by law to get a new driver’s license in your new state; you would </a:t>
            </a:r>
          </a:p>
          <a:p>
            <a:r>
              <a:rPr lang="en-US" sz="2000" dirty="0">
                <a:latin typeface="Aptos"/>
              </a:rPr>
              <a:t>register to vote in the new state as well.</a:t>
            </a:r>
          </a:p>
        </p:txBody>
      </p:sp>
      <p:sp>
        <p:nvSpPr>
          <p:cNvPr id="9" name="TextBox 8">
            <a:extLst>
              <a:ext uri="{FF2B5EF4-FFF2-40B4-BE49-F238E27FC236}">
                <a16:creationId xmlns:a16="http://schemas.microsoft.com/office/drawing/2014/main" id="{974C0C9D-B957-CA50-B0D9-082BD730D3CF}"/>
              </a:ext>
            </a:extLst>
          </p:cNvPr>
          <p:cNvSpPr txBox="1"/>
          <p:nvPr/>
        </p:nvSpPr>
        <p:spPr>
          <a:xfrm>
            <a:off x="4609323" y="4324957"/>
            <a:ext cx="8745894" cy="1015663"/>
          </a:xfrm>
          <a:prstGeom prst="rect">
            <a:avLst/>
          </a:prstGeom>
          <a:noFill/>
        </p:spPr>
        <p:txBody>
          <a:bodyPr wrap="square" rtlCol="0">
            <a:spAutoFit/>
          </a:bodyPr>
          <a:lstStyle/>
          <a:p>
            <a:r>
              <a:rPr lang="en-US" sz="2000" dirty="0">
                <a:latin typeface="Aptos"/>
              </a:rPr>
              <a:t>The same process applies to the nurse compact license.  </a:t>
            </a:r>
          </a:p>
          <a:p>
            <a:r>
              <a:rPr lang="en-US" sz="2000" dirty="0">
                <a:latin typeface="Aptos"/>
              </a:rPr>
              <a:t>Should you change your PSOR, you must get a new compact license </a:t>
            </a:r>
          </a:p>
          <a:p>
            <a:r>
              <a:rPr lang="en-US" sz="2000" dirty="0">
                <a:latin typeface="Aptos"/>
              </a:rPr>
              <a:t>in the new state of residency.</a:t>
            </a:r>
          </a:p>
        </p:txBody>
      </p:sp>
      <p:pic>
        <p:nvPicPr>
          <p:cNvPr id="4" name="Picture 3" descr="A house key chain with a keychain">
            <a:extLst>
              <a:ext uri="{FF2B5EF4-FFF2-40B4-BE49-F238E27FC236}">
                <a16:creationId xmlns:a16="http://schemas.microsoft.com/office/drawing/2014/main" id="{254B1F67-6D41-011F-5B0D-9D026DDD5FA6}"/>
              </a:ext>
            </a:extLst>
          </p:cNvPr>
          <p:cNvPicPr>
            <a:picLocks noChangeAspect="1"/>
          </p:cNvPicPr>
          <p:nvPr/>
        </p:nvPicPr>
        <p:blipFill>
          <a:blip r:embed="rId3"/>
          <a:stretch>
            <a:fillRect/>
          </a:stretch>
        </p:blipFill>
        <p:spPr>
          <a:xfrm>
            <a:off x="512730" y="2300284"/>
            <a:ext cx="4035633" cy="2651760"/>
          </a:xfrm>
          <a:prstGeom prst="rect">
            <a:avLst/>
          </a:prstGeom>
        </p:spPr>
      </p:pic>
    </p:spTree>
    <p:extLst>
      <p:ext uri="{BB962C8B-B14F-4D97-AF65-F5344CB8AC3E}">
        <p14:creationId xmlns:p14="http://schemas.microsoft.com/office/powerpoint/2010/main" val="244300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7B6A9-D863-CBAA-ACD9-3A62FB36E0D5}"/>
              </a:ext>
            </a:extLst>
          </p:cNvPr>
          <p:cNvSpPr>
            <a:spLocks noGrp="1"/>
          </p:cNvSpPr>
          <p:nvPr>
            <p:ph type="title"/>
          </p:nvPr>
        </p:nvSpPr>
        <p:spPr>
          <a:xfrm>
            <a:off x="3452648" y="365126"/>
            <a:ext cx="7901152" cy="1140214"/>
          </a:xfrm>
        </p:spPr>
        <p:txBody>
          <a:bodyPr/>
          <a:lstStyle/>
          <a:p>
            <a:pPr algn="ctr"/>
            <a:r>
              <a:rPr lang="en-US" dirty="0"/>
              <a:t>What is my PSOR?</a:t>
            </a:r>
          </a:p>
        </p:txBody>
      </p:sp>
      <p:pic>
        <p:nvPicPr>
          <p:cNvPr id="5" name="Picture 4" descr="A cartoon nurse holding a clipboard&#10;&#10;Description automatically generated">
            <a:extLst>
              <a:ext uri="{FF2B5EF4-FFF2-40B4-BE49-F238E27FC236}">
                <a16:creationId xmlns:a16="http://schemas.microsoft.com/office/drawing/2014/main" id="{27557007-56C6-A42D-B323-947EF43C90E6}"/>
              </a:ext>
            </a:extLst>
          </p:cNvPr>
          <p:cNvPicPr>
            <a:picLocks noChangeAspect="1"/>
          </p:cNvPicPr>
          <p:nvPr/>
        </p:nvPicPr>
        <p:blipFill>
          <a:blip r:embed="rId2"/>
          <a:stretch>
            <a:fillRect/>
          </a:stretch>
        </p:blipFill>
        <p:spPr>
          <a:xfrm>
            <a:off x="175739" y="281940"/>
            <a:ext cx="4408553" cy="6400800"/>
          </a:xfrm>
          <a:prstGeom prst="rect">
            <a:avLst/>
          </a:prstGeom>
        </p:spPr>
      </p:pic>
      <p:sp>
        <p:nvSpPr>
          <p:cNvPr id="6" name="TextBox 5">
            <a:extLst>
              <a:ext uri="{FF2B5EF4-FFF2-40B4-BE49-F238E27FC236}">
                <a16:creationId xmlns:a16="http://schemas.microsoft.com/office/drawing/2014/main" id="{06F63124-7D7D-CA82-EF30-F553C3C4FDB5}"/>
              </a:ext>
            </a:extLst>
          </p:cNvPr>
          <p:cNvSpPr txBox="1"/>
          <p:nvPr/>
        </p:nvSpPr>
        <p:spPr>
          <a:xfrm>
            <a:off x="5274906" y="1573763"/>
            <a:ext cx="5946710" cy="1323439"/>
          </a:xfrm>
          <a:prstGeom prst="rect">
            <a:avLst/>
          </a:prstGeom>
          <a:noFill/>
        </p:spPr>
        <p:txBody>
          <a:bodyPr wrap="square" rtlCol="0">
            <a:spAutoFit/>
          </a:bodyPr>
          <a:lstStyle/>
          <a:p>
            <a:r>
              <a:rPr lang="en-US" sz="2000" dirty="0">
                <a:solidFill>
                  <a:prstClr val="black"/>
                </a:solidFill>
                <a:latin typeface="Aptos" panose="02110004020202020204"/>
                <a:cs typeface="Arial" panose="020B0604020202020204" pitchFamily="34" charset="0"/>
              </a:rPr>
              <a:t>PSOR is the state where you can prove you legally reside. It is the state from which you have your Driver’s License, voter registration card, and state declared on your federal tax filing. </a:t>
            </a:r>
            <a:endParaRPr lang="en-US" sz="2000" dirty="0">
              <a:latin typeface="Aptos" panose="02110004020202020204"/>
            </a:endParaRPr>
          </a:p>
        </p:txBody>
      </p:sp>
      <p:sp>
        <p:nvSpPr>
          <p:cNvPr id="7" name="TextBox 6">
            <a:extLst>
              <a:ext uri="{FF2B5EF4-FFF2-40B4-BE49-F238E27FC236}">
                <a16:creationId xmlns:a16="http://schemas.microsoft.com/office/drawing/2014/main" id="{6B4CCA9E-C764-76A6-44D7-B995748F89A8}"/>
              </a:ext>
            </a:extLst>
          </p:cNvPr>
          <p:cNvSpPr txBox="1"/>
          <p:nvPr/>
        </p:nvSpPr>
        <p:spPr>
          <a:xfrm>
            <a:off x="5274906" y="3219537"/>
            <a:ext cx="4739951" cy="984885"/>
          </a:xfrm>
          <a:prstGeom prst="rect">
            <a:avLst/>
          </a:prstGeom>
          <a:noFill/>
        </p:spPr>
        <p:txBody>
          <a:bodyPr wrap="square" rtlCol="0">
            <a:spAutoFit/>
          </a:bodyPr>
          <a:lstStyle/>
          <a:p>
            <a:r>
              <a:rPr lang="en-US" sz="2000" dirty="0">
                <a:solidFill>
                  <a:prstClr val="black"/>
                </a:solidFill>
                <a:latin typeface="Aptos" panose="02110004020202020204"/>
                <a:cs typeface="Arial" panose="020B0604020202020204" pitchFamily="34" charset="0"/>
              </a:rPr>
              <a:t>Residency does </a:t>
            </a:r>
            <a:r>
              <a:rPr lang="en-US" sz="2000" b="1" i="1" dirty="0">
                <a:solidFill>
                  <a:prstClr val="black"/>
                </a:solidFill>
                <a:latin typeface="Aptos" panose="02110004020202020204"/>
                <a:cs typeface="Arial" panose="020B0604020202020204" pitchFamily="34" charset="0"/>
              </a:rPr>
              <a:t>NOT</a:t>
            </a:r>
            <a:r>
              <a:rPr lang="en-US" sz="2000" dirty="0">
                <a:solidFill>
                  <a:prstClr val="black"/>
                </a:solidFill>
                <a:latin typeface="Aptos" panose="02110004020202020204"/>
                <a:cs typeface="Arial" panose="020B0604020202020204" pitchFamily="34" charset="0"/>
              </a:rPr>
              <a:t> pertain to home or property ownership. </a:t>
            </a:r>
          </a:p>
          <a:p>
            <a:endParaRPr lang="en-US" dirty="0"/>
          </a:p>
        </p:txBody>
      </p:sp>
      <p:sp>
        <p:nvSpPr>
          <p:cNvPr id="8" name="TextBox 7">
            <a:extLst>
              <a:ext uri="{FF2B5EF4-FFF2-40B4-BE49-F238E27FC236}">
                <a16:creationId xmlns:a16="http://schemas.microsoft.com/office/drawing/2014/main" id="{66A8479E-1B8F-E8B6-D62D-22F71996021C}"/>
              </a:ext>
            </a:extLst>
          </p:cNvPr>
          <p:cNvSpPr txBox="1"/>
          <p:nvPr/>
        </p:nvSpPr>
        <p:spPr>
          <a:xfrm>
            <a:off x="5274906" y="4255789"/>
            <a:ext cx="3949959" cy="677108"/>
          </a:xfrm>
          <a:prstGeom prst="rect">
            <a:avLst/>
          </a:prstGeom>
          <a:noFill/>
        </p:spPr>
        <p:txBody>
          <a:bodyPr wrap="square" rtlCol="0">
            <a:spAutoFit/>
          </a:bodyPr>
          <a:lstStyle/>
          <a:p>
            <a:r>
              <a:rPr lang="en-US" sz="2000" dirty="0">
                <a:solidFill>
                  <a:prstClr val="black"/>
                </a:solidFill>
                <a:latin typeface="Aptos" panose="02110004020202020204"/>
                <a:cs typeface="Arial" panose="020B0604020202020204" pitchFamily="34" charset="0"/>
              </a:rPr>
              <a:t>There can only be </a:t>
            </a:r>
            <a:r>
              <a:rPr lang="en-US" sz="2000" b="1" i="1" dirty="0">
                <a:solidFill>
                  <a:prstClr val="black"/>
                </a:solidFill>
                <a:latin typeface="Aptos" panose="02110004020202020204"/>
                <a:cs typeface="Arial" panose="020B0604020202020204" pitchFamily="34" charset="0"/>
              </a:rPr>
              <a:t>ONE</a:t>
            </a:r>
            <a:r>
              <a:rPr lang="en-US" sz="2000" dirty="0">
                <a:solidFill>
                  <a:prstClr val="black"/>
                </a:solidFill>
                <a:latin typeface="Aptos" panose="02110004020202020204"/>
                <a:cs typeface="Arial" panose="020B0604020202020204" pitchFamily="34" charset="0"/>
              </a:rPr>
              <a:t> PSOR. </a:t>
            </a:r>
          </a:p>
          <a:p>
            <a:endParaRPr lang="en-US" dirty="0"/>
          </a:p>
        </p:txBody>
      </p:sp>
      <p:sp>
        <p:nvSpPr>
          <p:cNvPr id="9" name="TextBox 8">
            <a:extLst>
              <a:ext uri="{FF2B5EF4-FFF2-40B4-BE49-F238E27FC236}">
                <a16:creationId xmlns:a16="http://schemas.microsoft.com/office/drawing/2014/main" id="{4BFBCFFD-6EEF-A813-1844-DBD6C0DDFA59}"/>
              </a:ext>
            </a:extLst>
          </p:cNvPr>
          <p:cNvSpPr txBox="1"/>
          <p:nvPr/>
        </p:nvSpPr>
        <p:spPr>
          <a:xfrm>
            <a:off x="5274906" y="4984264"/>
            <a:ext cx="4528457" cy="984885"/>
          </a:xfrm>
          <a:prstGeom prst="rect">
            <a:avLst/>
          </a:prstGeom>
          <a:noFill/>
        </p:spPr>
        <p:txBody>
          <a:bodyPr wrap="square" rtlCol="0">
            <a:spAutoFit/>
          </a:bodyPr>
          <a:lstStyle/>
          <a:p>
            <a:r>
              <a:rPr lang="en-US" sz="2000" dirty="0">
                <a:solidFill>
                  <a:prstClr val="black"/>
                </a:solidFill>
                <a:latin typeface="Aptos" panose="02110004020202020204"/>
                <a:cs typeface="Arial" panose="020B0604020202020204" pitchFamily="34" charset="0"/>
              </a:rPr>
              <a:t>All of your legal documentation should be in that one PSOR. </a:t>
            </a:r>
          </a:p>
          <a:p>
            <a:endParaRPr lang="en-US" dirty="0"/>
          </a:p>
        </p:txBody>
      </p:sp>
    </p:spTree>
    <p:extLst>
      <p:ext uri="{BB962C8B-B14F-4D97-AF65-F5344CB8AC3E}">
        <p14:creationId xmlns:p14="http://schemas.microsoft.com/office/powerpoint/2010/main" val="882245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93BA-93A6-2BFD-EDB9-DF29FFDA71B6}"/>
              </a:ext>
            </a:extLst>
          </p:cNvPr>
          <p:cNvSpPr>
            <a:spLocks noGrp="1"/>
          </p:cNvSpPr>
          <p:nvPr>
            <p:ph type="title"/>
          </p:nvPr>
        </p:nvSpPr>
        <p:spPr>
          <a:xfrm>
            <a:off x="838200" y="365125"/>
            <a:ext cx="11104984" cy="1325563"/>
          </a:xfrm>
        </p:spPr>
        <p:txBody>
          <a:bodyPr>
            <a:normAutofit fontScale="90000"/>
          </a:bodyPr>
          <a:lstStyle/>
          <a:p>
            <a:r>
              <a:rPr lang="en-US" b="1" dirty="0">
                <a:latin typeface="Aptos" panose="02110004020202020204"/>
              </a:rPr>
              <a:t>My State Joined the NLC – </a:t>
            </a:r>
            <a:br>
              <a:rPr lang="en-US" b="1" dirty="0">
                <a:latin typeface="Aptos" panose="02110004020202020204"/>
              </a:rPr>
            </a:br>
            <a:r>
              <a:rPr lang="en-US" b="1" dirty="0">
                <a:latin typeface="Aptos" panose="02110004020202020204"/>
              </a:rPr>
              <a:t>                       How do I Obtain a Multistate License?</a:t>
            </a:r>
          </a:p>
        </p:txBody>
      </p:sp>
      <p:pic>
        <p:nvPicPr>
          <p:cNvPr id="5" name="Content Placeholder 4" descr="Cartoon of a couple of doctors holding a puzzle">
            <a:extLst>
              <a:ext uri="{FF2B5EF4-FFF2-40B4-BE49-F238E27FC236}">
                <a16:creationId xmlns:a16="http://schemas.microsoft.com/office/drawing/2014/main" id="{9B10BC55-22CE-4088-3A55-489A04267A35}"/>
              </a:ext>
            </a:extLst>
          </p:cNvPr>
          <p:cNvPicPr>
            <a:picLocks noGrp="1" noChangeAspect="1"/>
          </p:cNvPicPr>
          <p:nvPr>
            <p:ph idx="1"/>
          </p:nvPr>
        </p:nvPicPr>
        <p:blipFill>
          <a:blip r:embed="rId2"/>
          <a:stretch>
            <a:fillRect/>
          </a:stretch>
        </p:blipFill>
        <p:spPr>
          <a:xfrm>
            <a:off x="262583" y="1690688"/>
            <a:ext cx="3916204" cy="4351338"/>
          </a:xfrm>
        </p:spPr>
      </p:pic>
      <p:sp>
        <p:nvSpPr>
          <p:cNvPr id="12" name="TextBox 11">
            <a:extLst>
              <a:ext uri="{FF2B5EF4-FFF2-40B4-BE49-F238E27FC236}">
                <a16:creationId xmlns:a16="http://schemas.microsoft.com/office/drawing/2014/main" id="{BDEC4B2B-60BF-AD8F-711E-76DDD071AA15}"/>
              </a:ext>
            </a:extLst>
          </p:cNvPr>
          <p:cNvSpPr txBox="1"/>
          <p:nvPr/>
        </p:nvSpPr>
        <p:spPr>
          <a:xfrm>
            <a:off x="6096000" y="1895425"/>
            <a:ext cx="523136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If you are a legal resident of a NLC state that joined the NLC after 1/19/2018 (GA, FL, OK, WY, WV, KS, AL, LA, NJ, OH, IN, NJ, PA, CT) and hold a single state license in that state…</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Arrow: Right 12">
            <a:extLst>
              <a:ext uri="{FF2B5EF4-FFF2-40B4-BE49-F238E27FC236}">
                <a16:creationId xmlns:a16="http://schemas.microsoft.com/office/drawing/2014/main" id="{8BB89E1F-2092-639C-63D9-D7D7AA683F1A}"/>
              </a:ext>
            </a:extLst>
          </p:cNvPr>
          <p:cNvSpPr/>
          <p:nvPr/>
        </p:nvSpPr>
        <p:spPr>
          <a:xfrm>
            <a:off x="6130013" y="3993079"/>
            <a:ext cx="978408" cy="3657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15" name="Picture 14">
            <a:extLst>
              <a:ext uri="{FF2B5EF4-FFF2-40B4-BE49-F238E27FC236}">
                <a16:creationId xmlns:a16="http://schemas.microsoft.com/office/drawing/2014/main" id="{E77B99D7-3FE5-6516-9F74-6B09402C5D3E}"/>
              </a:ext>
            </a:extLst>
          </p:cNvPr>
          <p:cNvPicPr>
            <a:picLocks noChangeAspect="1"/>
          </p:cNvPicPr>
          <p:nvPr/>
        </p:nvPicPr>
        <p:blipFill>
          <a:blip r:embed="rId3"/>
          <a:stretch>
            <a:fillRect/>
          </a:stretch>
        </p:blipFill>
        <p:spPr>
          <a:xfrm>
            <a:off x="6102494" y="4913140"/>
            <a:ext cx="1005927" cy="420660"/>
          </a:xfrm>
          <a:prstGeom prst="rect">
            <a:avLst/>
          </a:prstGeom>
        </p:spPr>
      </p:pic>
      <p:sp>
        <p:nvSpPr>
          <p:cNvPr id="16" name="TextBox 15">
            <a:extLst>
              <a:ext uri="{FF2B5EF4-FFF2-40B4-BE49-F238E27FC236}">
                <a16:creationId xmlns:a16="http://schemas.microsoft.com/office/drawing/2014/main" id="{209362A4-53F6-8650-C976-EDBA995D65F6}"/>
              </a:ext>
            </a:extLst>
          </p:cNvPr>
          <p:cNvSpPr txBox="1"/>
          <p:nvPr/>
        </p:nvSpPr>
        <p:spPr>
          <a:xfrm>
            <a:off x="7421642" y="3945127"/>
            <a:ext cx="45820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Go to the board of nursing website</a:t>
            </a:r>
          </a:p>
        </p:txBody>
      </p:sp>
      <p:sp>
        <p:nvSpPr>
          <p:cNvPr id="17" name="TextBox 16">
            <a:extLst>
              <a:ext uri="{FF2B5EF4-FFF2-40B4-BE49-F238E27FC236}">
                <a16:creationId xmlns:a16="http://schemas.microsoft.com/office/drawing/2014/main" id="{D29B0792-8C5C-6A79-E5E0-325E71211CFF}"/>
              </a:ext>
            </a:extLst>
          </p:cNvPr>
          <p:cNvSpPr txBox="1"/>
          <p:nvPr/>
        </p:nvSpPr>
        <p:spPr>
          <a:xfrm>
            <a:off x="7421642" y="4800304"/>
            <a:ext cx="38557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Complete the upgrade (or conversion) application</a:t>
            </a:r>
          </a:p>
        </p:txBody>
      </p:sp>
    </p:spTree>
    <p:extLst>
      <p:ext uri="{BB962C8B-B14F-4D97-AF65-F5344CB8AC3E}">
        <p14:creationId xmlns:p14="http://schemas.microsoft.com/office/powerpoint/2010/main" val="1583776264"/>
      </p:ext>
    </p:extLst>
  </p:cSld>
  <p:clrMapOvr>
    <a:masterClrMapping/>
  </p:clrMapOvr>
</p:sld>
</file>

<file path=ppt/theme/theme1.xml><?xml version="1.0" encoding="utf-8"?>
<a:theme xmlns:a="http://schemas.openxmlformats.org/drawingml/2006/main" name="Map Master">
  <a:themeElements>
    <a:clrScheme name="NLC Compact">
      <a:dk1>
        <a:sysClr val="windowText" lastClr="000000"/>
      </a:dk1>
      <a:lt1>
        <a:sysClr val="window" lastClr="FFFFFF"/>
      </a:lt1>
      <a:dk2>
        <a:srgbClr val="44546A"/>
      </a:dk2>
      <a:lt2>
        <a:srgbClr val="E7E6E6"/>
      </a:lt2>
      <a:accent1>
        <a:srgbClr val="023F88"/>
      </a:accent1>
      <a:accent2>
        <a:srgbClr val="BE1E2D"/>
      </a:accent2>
      <a:accent3>
        <a:srgbClr val="939598"/>
      </a:accent3>
      <a:accent4>
        <a:srgbClr val="002844"/>
      </a:accent4>
      <a:accent5>
        <a:srgbClr val="595A59"/>
      </a:accent5>
      <a:accent6>
        <a:srgbClr val="005A9B"/>
      </a:accent6>
      <a:hlink>
        <a:srgbClr val="0563C1"/>
      </a:hlink>
      <a:folHlink>
        <a:srgbClr val="954F72"/>
      </a:folHlink>
    </a:clrScheme>
    <a:fontScheme name="NLC Compact">
      <a:majorFont>
        <a:latin typeface="Poppins"/>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oto Master">
  <a:themeElements>
    <a:clrScheme name="NLC Compact">
      <a:dk1>
        <a:sysClr val="windowText" lastClr="000000"/>
      </a:dk1>
      <a:lt1>
        <a:sysClr val="window" lastClr="FFFFFF"/>
      </a:lt1>
      <a:dk2>
        <a:srgbClr val="44546A"/>
      </a:dk2>
      <a:lt2>
        <a:srgbClr val="E7E6E6"/>
      </a:lt2>
      <a:accent1>
        <a:srgbClr val="023F88"/>
      </a:accent1>
      <a:accent2>
        <a:srgbClr val="BE1E2D"/>
      </a:accent2>
      <a:accent3>
        <a:srgbClr val="939598"/>
      </a:accent3>
      <a:accent4>
        <a:srgbClr val="002844"/>
      </a:accent4>
      <a:accent5>
        <a:srgbClr val="595A59"/>
      </a:accent5>
      <a:accent6>
        <a:srgbClr val="005A9B"/>
      </a:accent6>
      <a:hlink>
        <a:srgbClr val="0563C1"/>
      </a:hlink>
      <a:folHlink>
        <a:srgbClr val="954F72"/>
      </a:folHlink>
    </a:clrScheme>
    <a:fontScheme name="NLC Compact">
      <a:majorFont>
        <a:latin typeface="Poppins"/>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hoto Content">
  <a:themeElements>
    <a:clrScheme name="NLC Compact">
      <a:dk1>
        <a:sysClr val="windowText" lastClr="000000"/>
      </a:dk1>
      <a:lt1>
        <a:sysClr val="window" lastClr="FFFFFF"/>
      </a:lt1>
      <a:dk2>
        <a:srgbClr val="44546A"/>
      </a:dk2>
      <a:lt2>
        <a:srgbClr val="E7E6E6"/>
      </a:lt2>
      <a:accent1>
        <a:srgbClr val="023F88"/>
      </a:accent1>
      <a:accent2>
        <a:srgbClr val="BE1E2D"/>
      </a:accent2>
      <a:accent3>
        <a:srgbClr val="939598"/>
      </a:accent3>
      <a:accent4>
        <a:srgbClr val="002844"/>
      </a:accent4>
      <a:accent5>
        <a:srgbClr val="595A59"/>
      </a:accent5>
      <a:accent6>
        <a:srgbClr val="005A9B"/>
      </a:accent6>
      <a:hlink>
        <a:srgbClr val="0563C1"/>
      </a:hlink>
      <a:folHlink>
        <a:srgbClr val="954F72"/>
      </a:folHlink>
    </a:clrScheme>
    <a:fontScheme name="NLC Compact">
      <a:majorFont>
        <a:latin typeface="Poppins"/>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ue Content">
  <a:themeElements>
    <a:clrScheme name="NLC Compact">
      <a:dk1>
        <a:sysClr val="windowText" lastClr="000000"/>
      </a:dk1>
      <a:lt1>
        <a:sysClr val="window" lastClr="FFFFFF"/>
      </a:lt1>
      <a:dk2>
        <a:srgbClr val="44546A"/>
      </a:dk2>
      <a:lt2>
        <a:srgbClr val="E7E6E6"/>
      </a:lt2>
      <a:accent1>
        <a:srgbClr val="023F88"/>
      </a:accent1>
      <a:accent2>
        <a:srgbClr val="BE1E2D"/>
      </a:accent2>
      <a:accent3>
        <a:srgbClr val="939598"/>
      </a:accent3>
      <a:accent4>
        <a:srgbClr val="002844"/>
      </a:accent4>
      <a:accent5>
        <a:srgbClr val="595A59"/>
      </a:accent5>
      <a:accent6>
        <a:srgbClr val="005A9B"/>
      </a:accent6>
      <a:hlink>
        <a:srgbClr val="0563C1"/>
      </a:hlink>
      <a:folHlink>
        <a:srgbClr val="954F72"/>
      </a:folHlink>
    </a:clrScheme>
    <a:fontScheme name="NLC Compact">
      <a:majorFont>
        <a:latin typeface="Poppins"/>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Red Content">
  <a:themeElements>
    <a:clrScheme name="NLC Compact">
      <a:dk1>
        <a:sysClr val="windowText" lastClr="000000"/>
      </a:dk1>
      <a:lt1>
        <a:sysClr val="window" lastClr="FFFFFF"/>
      </a:lt1>
      <a:dk2>
        <a:srgbClr val="44546A"/>
      </a:dk2>
      <a:lt2>
        <a:srgbClr val="E7E6E6"/>
      </a:lt2>
      <a:accent1>
        <a:srgbClr val="023F88"/>
      </a:accent1>
      <a:accent2>
        <a:srgbClr val="BE1E2D"/>
      </a:accent2>
      <a:accent3>
        <a:srgbClr val="939598"/>
      </a:accent3>
      <a:accent4>
        <a:srgbClr val="002844"/>
      </a:accent4>
      <a:accent5>
        <a:srgbClr val="595A59"/>
      </a:accent5>
      <a:accent6>
        <a:srgbClr val="005A9B"/>
      </a:accent6>
      <a:hlink>
        <a:srgbClr val="0563C1"/>
      </a:hlink>
      <a:folHlink>
        <a:srgbClr val="954F72"/>
      </a:folHlink>
    </a:clrScheme>
    <a:fontScheme name="NLC Compact">
      <a:majorFont>
        <a:latin typeface="Poppins Semi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ey Content">
  <a:themeElements>
    <a:clrScheme name="NLC Compact">
      <a:dk1>
        <a:sysClr val="windowText" lastClr="000000"/>
      </a:dk1>
      <a:lt1>
        <a:sysClr val="window" lastClr="FFFFFF"/>
      </a:lt1>
      <a:dk2>
        <a:srgbClr val="44546A"/>
      </a:dk2>
      <a:lt2>
        <a:srgbClr val="E7E6E6"/>
      </a:lt2>
      <a:accent1>
        <a:srgbClr val="023F88"/>
      </a:accent1>
      <a:accent2>
        <a:srgbClr val="BE1E2D"/>
      </a:accent2>
      <a:accent3>
        <a:srgbClr val="939598"/>
      </a:accent3>
      <a:accent4>
        <a:srgbClr val="002844"/>
      </a:accent4>
      <a:accent5>
        <a:srgbClr val="595A59"/>
      </a:accent5>
      <a:accent6>
        <a:srgbClr val="005A9B"/>
      </a:accent6>
      <a:hlink>
        <a:srgbClr val="0563C1"/>
      </a:hlink>
      <a:folHlink>
        <a:srgbClr val="954F72"/>
      </a:folHlink>
    </a:clrScheme>
    <a:fontScheme name="NLC Compact">
      <a:majorFont>
        <a:latin typeface="Poppins"/>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ocial Medi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1411</TotalTime>
  <Words>1262</Words>
  <Application>Microsoft Office PowerPoint</Application>
  <PresentationFormat>Widescreen</PresentationFormat>
  <Paragraphs>94</Paragraphs>
  <Slides>19</Slides>
  <Notes>7</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19</vt:i4>
      </vt:variant>
    </vt:vector>
  </HeadingPairs>
  <TitlesOfParts>
    <vt:vector size="36" baseType="lpstr">
      <vt:lpstr>Poppins SemiBold</vt:lpstr>
      <vt:lpstr>Aptos</vt:lpstr>
      <vt:lpstr>Poppins Light</vt:lpstr>
      <vt:lpstr>Poppins</vt:lpstr>
      <vt:lpstr>Libre Franklin</vt:lpstr>
      <vt:lpstr>Calibri</vt:lpstr>
      <vt:lpstr>Wingdings</vt:lpstr>
      <vt:lpstr>Arial</vt:lpstr>
      <vt:lpstr>Map Master</vt:lpstr>
      <vt:lpstr>Photo Master</vt:lpstr>
      <vt:lpstr>Photo Content</vt:lpstr>
      <vt:lpstr>Blue Content</vt:lpstr>
      <vt:lpstr>Red Content</vt:lpstr>
      <vt:lpstr>Grey Content</vt:lpstr>
      <vt:lpstr>Social Media</vt:lpstr>
      <vt:lpstr>1_Custom Design</vt:lpstr>
      <vt:lpstr>1_Custom Design</vt:lpstr>
      <vt:lpstr>The NLC Multistate License:  An Overview  NJSNA/IFN Annual Conference October 17, 2025</vt:lpstr>
      <vt:lpstr>Definitions</vt:lpstr>
      <vt:lpstr>What IS the Nurse Licensure Compact?</vt:lpstr>
      <vt:lpstr>PowerPoint Presentation</vt:lpstr>
      <vt:lpstr>Which States are Members of the NLC? </vt:lpstr>
      <vt:lpstr>Implementation Status</vt:lpstr>
      <vt:lpstr>       Primary State of Residence (PSOR) is Key!</vt:lpstr>
      <vt:lpstr>What is my PSOR?</vt:lpstr>
      <vt:lpstr>My State Joined the NLC –                         How do I Obtain a Multistate License?</vt:lpstr>
      <vt:lpstr>NLC Rule - Changing PSOR (Permanent Relocation)</vt:lpstr>
      <vt:lpstr>60-Day Rule Resources on the NLC Website</vt:lpstr>
      <vt:lpstr>Rule 403 Change in Primary State of Residence (PSOR)</vt:lpstr>
      <vt:lpstr>How Can Employers Ensure Nurses Hired from NLC States Hold the Correct License?</vt:lpstr>
      <vt:lpstr>Changing PSOR from NLC State to NLC State</vt:lpstr>
      <vt:lpstr>PowerPoint Presentation</vt:lpstr>
      <vt:lpstr>Military Spouse Example</vt:lpstr>
      <vt:lpstr>Nursys®</vt:lpstr>
      <vt:lpstr>Nursys QuickConfirm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Kalona Owens</dc:creator>
  <cp:lastModifiedBy>Thomas, Nicole</cp:lastModifiedBy>
  <cp:revision>45</cp:revision>
  <cp:lastPrinted>2024-10-22T18:24:21Z</cp:lastPrinted>
  <dcterms:created xsi:type="dcterms:W3CDTF">2021-03-30T21:31:38Z</dcterms:created>
  <dcterms:modified xsi:type="dcterms:W3CDTF">2025-10-27T14:51:24Z</dcterms:modified>
</cp:coreProperties>
</file>